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88163" cy="1002188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75DF21-63FA-43F3-9F75-B7D22773850B}" v="21" dt="2025-10-22T08:28:06.7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tur Kisiołek [Konbet]" userId="ce3ffedc-9583-4492-aec7-b0061239adb5" providerId="ADAL" clId="{153736C0-BE22-4DF2-B439-489C86E0308F}"/>
    <pc:docChg chg="custSel modSld">
      <pc:chgData name="Artur Kisiołek [Konbet]" userId="ce3ffedc-9583-4492-aec7-b0061239adb5" providerId="ADAL" clId="{153736C0-BE22-4DF2-B439-489C86E0308F}" dt="2025-10-22T08:28:06.732" v="221"/>
      <pc:docMkLst>
        <pc:docMk/>
      </pc:docMkLst>
      <pc:sldChg chg="addSp modSp mod">
        <pc:chgData name="Artur Kisiołek [Konbet]" userId="ce3ffedc-9583-4492-aec7-b0061239adb5" providerId="ADAL" clId="{153736C0-BE22-4DF2-B439-489C86E0308F}" dt="2025-10-22T08:26:54.230" v="205" actId="1036"/>
        <pc:sldMkLst>
          <pc:docMk/>
          <pc:sldMk cId="3476193129" sldId="256"/>
        </pc:sldMkLst>
        <pc:spChg chg="add mod">
          <ac:chgData name="Artur Kisiołek [Konbet]" userId="ce3ffedc-9583-4492-aec7-b0061239adb5" providerId="ADAL" clId="{153736C0-BE22-4DF2-B439-489C86E0308F}" dt="2025-10-22T08:25:52.583" v="193" actId="115"/>
          <ac:spMkLst>
            <pc:docMk/>
            <pc:sldMk cId="3476193129" sldId="256"/>
            <ac:spMk id="4" creationId="{EB482966-17BD-B0D5-6D13-2269D72BAF85}"/>
          </ac:spMkLst>
        </pc:spChg>
        <pc:spChg chg="mod">
          <ac:chgData name="Artur Kisiołek [Konbet]" userId="ce3ffedc-9583-4492-aec7-b0061239adb5" providerId="ADAL" clId="{153736C0-BE22-4DF2-B439-489C86E0308F}" dt="2025-10-22T08:21:44.282" v="52" actId="113"/>
          <ac:spMkLst>
            <pc:docMk/>
            <pc:sldMk cId="3476193129" sldId="256"/>
            <ac:spMk id="5" creationId="{37B590A7-AC19-0021-8EA5-B7CCE6B14C60}"/>
          </ac:spMkLst>
        </pc:spChg>
        <pc:picChg chg="add mod">
          <ac:chgData name="Artur Kisiołek [Konbet]" userId="ce3ffedc-9583-4492-aec7-b0061239adb5" providerId="ADAL" clId="{153736C0-BE22-4DF2-B439-489C86E0308F}" dt="2025-10-22T08:26:03.745" v="194" actId="14100"/>
          <ac:picMkLst>
            <pc:docMk/>
            <pc:sldMk cId="3476193129" sldId="256"/>
            <ac:picMk id="3" creationId="{C7826160-F906-0B91-9999-F1A060E7FD94}"/>
          </ac:picMkLst>
        </pc:picChg>
        <pc:picChg chg="add mod">
          <ac:chgData name="Artur Kisiołek [Konbet]" userId="ce3ffedc-9583-4492-aec7-b0061239adb5" providerId="ADAL" clId="{153736C0-BE22-4DF2-B439-489C86E0308F}" dt="2025-10-22T08:26:54.230" v="205" actId="1036"/>
          <ac:picMkLst>
            <pc:docMk/>
            <pc:sldMk cId="3476193129" sldId="256"/>
            <ac:picMk id="6" creationId="{454408FA-3478-767A-8BF6-03C26ED5049C}"/>
          </ac:picMkLst>
        </pc:picChg>
        <pc:picChg chg="add mod">
          <ac:chgData name="Artur Kisiołek [Konbet]" userId="ce3ffedc-9583-4492-aec7-b0061239adb5" providerId="ADAL" clId="{153736C0-BE22-4DF2-B439-489C86E0308F}" dt="2025-10-22T08:26:43.930" v="200" actId="1076"/>
          <ac:picMkLst>
            <pc:docMk/>
            <pc:sldMk cId="3476193129" sldId="256"/>
            <ac:picMk id="8" creationId="{24B4EB00-DA5E-3E55-8AC1-B1DD8B37ED63}"/>
          </ac:picMkLst>
        </pc:picChg>
        <pc:picChg chg="add mod">
          <ac:chgData name="Artur Kisiołek [Konbet]" userId="ce3ffedc-9583-4492-aec7-b0061239adb5" providerId="ADAL" clId="{153736C0-BE22-4DF2-B439-489C86E0308F}" dt="2025-10-22T08:26:39.666" v="199" actId="1076"/>
          <ac:picMkLst>
            <pc:docMk/>
            <pc:sldMk cId="3476193129" sldId="256"/>
            <ac:picMk id="9" creationId="{7C5FC8E1-1E66-DACF-E376-E8C8C54D72A2}"/>
          </ac:picMkLst>
        </pc:picChg>
        <pc:picChg chg="add mod">
          <ac:chgData name="Artur Kisiołek [Konbet]" userId="ce3ffedc-9583-4492-aec7-b0061239adb5" providerId="ADAL" clId="{153736C0-BE22-4DF2-B439-489C86E0308F}" dt="2025-10-22T08:26:33.774" v="198" actId="1076"/>
          <ac:picMkLst>
            <pc:docMk/>
            <pc:sldMk cId="3476193129" sldId="256"/>
            <ac:picMk id="10" creationId="{DAFB85F4-0558-CDBE-A338-6F922C133CC0}"/>
          </ac:picMkLst>
        </pc:picChg>
      </pc:sldChg>
      <pc:sldChg chg="addSp modSp mod">
        <pc:chgData name="Artur Kisiołek [Konbet]" userId="ce3ffedc-9583-4492-aec7-b0061239adb5" providerId="ADAL" clId="{153736C0-BE22-4DF2-B439-489C86E0308F}" dt="2025-10-22T08:27:20.210" v="206" actId="14100"/>
        <pc:sldMkLst>
          <pc:docMk/>
          <pc:sldMk cId="132510700" sldId="258"/>
        </pc:sldMkLst>
        <pc:spChg chg="mod">
          <ac:chgData name="Artur Kisiołek [Konbet]" userId="ce3ffedc-9583-4492-aec7-b0061239adb5" providerId="ADAL" clId="{153736C0-BE22-4DF2-B439-489C86E0308F}" dt="2025-10-22T08:21:56.170" v="54" actId="113"/>
          <ac:spMkLst>
            <pc:docMk/>
            <pc:sldMk cId="132510700" sldId="258"/>
            <ac:spMk id="5" creationId="{ED11AB37-CDF5-3D63-8C6C-127ECEB70F50}"/>
          </ac:spMkLst>
        </pc:spChg>
        <pc:picChg chg="add mod">
          <ac:chgData name="Artur Kisiołek [Konbet]" userId="ce3ffedc-9583-4492-aec7-b0061239adb5" providerId="ADAL" clId="{153736C0-BE22-4DF2-B439-489C86E0308F}" dt="2025-10-22T08:27:20.210" v="206" actId="14100"/>
          <ac:picMkLst>
            <pc:docMk/>
            <pc:sldMk cId="132510700" sldId="258"/>
            <ac:picMk id="3" creationId="{6C56E710-65D4-B9FD-F64D-AB2B6D336FFB}"/>
          </ac:picMkLst>
        </pc:picChg>
      </pc:sldChg>
      <pc:sldChg chg="addSp delSp modSp mod">
        <pc:chgData name="Artur Kisiołek [Konbet]" userId="ce3ffedc-9583-4492-aec7-b0061239adb5" providerId="ADAL" clId="{153736C0-BE22-4DF2-B439-489C86E0308F}" dt="2025-10-22T08:27:26.033" v="208"/>
        <pc:sldMkLst>
          <pc:docMk/>
          <pc:sldMk cId="555098225" sldId="259"/>
        </pc:sldMkLst>
        <pc:spChg chg="mod">
          <ac:chgData name="Artur Kisiołek [Konbet]" userId="ce3ffedc-9583-4492-aec7-b0061239adb5" providerId="ADAL" clId="{153736C0-BE22-4DF2-B439-489C86E0308F}" dt="2025-10-22T08:22:13.521" v="58" actId="1076"/>
          <ac:spMkLst>
            <pc:docMk/>
            <pc:sldMk cId="555098225" sldId="259"/>
            <ac:spMk id="5" creationId="{3D09B9F8-A8DA-6E1D-8711-F6CDD11ED7BD}"/>
          </ac:spMkLst>
        </pc:spChg>
        <pc:picChg chg="add del mod">
          <ac:chgData name="Artur Kisiołek [Konbet]" userId="ce3ffedc-9583-4492-aec7-b0061239adb5" providerId="ADAL" clId="{153736C0-BE22-4DF2-B439-489C86E0308F}" dt="2025-10-22T08:27:25.260" v="207" actId="478"/>
          <ac:picMkLst>
            <pc:docMk/>
            <pc:sldMk cId="555098225" sldId="259"/>
            <ac:picMk id="3" creationId="{D4644D53-663E-E542-C7A0-D3334A4BF7A5}"/>
          </ac:picMkLst>
        </pc:picChg>
        <pc:picChg chg="add mod">
          <ac:chgData name="Artur Kisiołek [Konbet]" userId="ce3ffedc-9583-4492-aec7-b0061239adb5" providerId="ADAL" clId="{153736C0-BE22-4DF2-B439-489C86E0308F}" dt="2025-10-22T08:27:26.033" v="208"/>
          <ac:picMkLst>
            <pc:docMk/>
            <pc:sldMk cId="555098225" sldId="259"/>
            <ac:picMk id="4" creationId="{C4D93DE1-6798-76BF-D743-9AA0C9F99E0F}"/>
          </ac:picMkLst>
        </pc:picChg>
      </pc:sldChg>
      <pc:sldChg chg="addSp delSp modSp mod">
        <pc:chgData name="Artur Kisiołek [Konbet]" userId="ce3ffedc-9583-4492-aec7-b0061239adb5" providerId="ADAL" clId="{153736C0-BE22-4DF2-B439-489C86E0308F}" dt="2025-10-22T08:27:32.746" v="210"/>
        <pc:sldMkLst>
          <pc:docMk/>
          <pc:sldMk cId="3420345863" sldId="260"/>
        </pc:sldMkLst>
        <pc:spChg chg="mod">
          <ac:chgData name="Artur Kisiołek [Konbet]" userId="ce3ffedc-9583-4492-aec7-b0061239adb5" providerId="ADAL" clId="{153736C0-BE22-4DF2-B439-489C86E0308F}" dt="2025-10-22T08:22:20.706" v="59" actId="113"/>
          <ac:spMkLst>
            <pc:docMk/>
            <pc:sldMk cId="3420345863" sldId="260"/>
            <ac:spMk id="5" creationId="{23D64C2F-76EC-2A91-A28C-D00475431EBA}"/>
          </ac:spMkLst>
        </pc:spChg>
        <pc:picChg chg="add del mod">
          <ac:chgData name="Artur Kisiołek [Konbet]" userId="ce3ffedc-9583-4492-aec7-b0061239adb5" providerId="ADAL" clId="{153736C0-BE22-4DF2-B439-489C86E0308F}" dt="2025-10-22T08:27:31.848" v="209" actId="478"/>
          <ac:picMkLst>
            <pc:docMk/>
            <pc:sldMk cId="3420345863" sldId="260"/>
            <ac:picMk id="3" creationId="{2B8D5134-8456-D9A5-8954-5BE837DC54E0}"/>
          </ac:picMkLst>
        </pc:picChg>
        <pc:picChg chg="add mod">
          <ac:chgData name="Artur Kisiołek [Konbet]" userId="ce3ffedc-9583-4492-aec7-b0061239adb5" providerId="ADAL" clId="{153736C0-BE22-4DF2-B439-489C86E0308F}" dt="2025-10-22T08:27:32.746" v="210"/>
          <ac:picMkLst>
            <pc:docMk/>
            <pc:sldMk cId="3420345863" sldId="260"/>
            <ac:picMk id="4" creationId="{E9A856D0-2535-4017-A76D-FA63E6D27499}"/>
          </ac:picMkLst>
        </pc:picChg>
      </pc:sldChg>
      <pc:sldChg chg="addSp delSp modSp mod">
        <pc:chgData name="Artur Kisiołek [Konbet]" userId="ce3ffedc-9583-4492-aec7-b0061239adb5" providerId="ADAL" clId="{153736C0-BE22-4DF2-B439-489C86E0308F}" dt="2025-10-22T08:27:37.678" v="212"/>
        <pc:sldMkLst>
          <pc:docMk/>
          <pc:sldMk cId="783864163" sldId="261"/>
        </pc:sldMkLst>
        <pc:spChg chg="mod">
          <ac:chgData name="Artur Kisiołek [Konbet]" userId="ce3ffedc-9583-4492-aec7-b0061239adb5" providerId="ADAL" clId="{153736C0-BE22-4DF2-B439-489C86E0308F}" dt="2025-10-22T08:22:59.289" v="108" actId="1036"/>
          <ac:spMkLst>
            <pc:docMk/>
            <pc:sldMk cId="783864163" sldId="261"/>
            <ac:spMk id="5" creationId="{223C496B-DCDF-A825-E65A-9B23031AB4D2}"/>
          </ac:spMkLst>
        </pc:spChg>
        <pc:spChg chg="mod">
          <ac:chgData name="Artur Kisiołek [Konbet]" userId="ce3ffedc-9583-4492-aec7-b0061239adb5" providerId="ADAL" clId="{153736C0-BE22-4DF2-B439-489C86E0308F}" dt="2025-10-22T08:22:41.699" v="95" actId="1035"/>
          <ac:spMkLst>
            <pc:docMk/>
            <pc:sldMk cId="783864163" sldId="261"/>
            <ac:spMk id="8" creationId="{4838E913-C4FF-B9FB-DD91-13F54EDDCFF9}"/>
          </ac:spMkLst>
        </pc:spChg>
        <pc:graphicFrameChg chg="mod">
          <ac:chgData name="Artur Kisiołek [Konbet]" userId="ce3ffedc-9583-4492-aec7-b0061239adb5" providerId="ADAL" clId="{153736C0-BE22-4DF2-B439-489C86E0308F}" dt="2025-10-22T08:22:47.077" v="97" actId="14100"/>
          <ac:graphicFrameMkLst>
            <pc:docMk/>
            <pc:sldMk cId="783864163" sldId="261"/>
            <ac:graphicFrameMk id="6" creationId="{5EA774EF-DF1F-258C-4740-F425802F4092}"/>
          </ac:graphicFrameMkLst>
        </pc:graphicFrameChg>
        <pc:picChg chg="add del mod">
          <ac:chgData name="Artur Kisiołek [Konbet]" userId="ce3ffedc-9583-4492-aec7-b0061239adb5" providerId="ADAL" clId="{153736C0-BE22-4DF2-B439-489C86E0308F}" dt="2025-10-22T08:27:37.135" v="211" actId="478"/>
          <ac:picMkLst>
            <pc:docMk/>
            <pc:sldMk cId="783864163" sldId="261"/>
            <ac:picMk id="3" creationId="{28CFB31C-A31A-0F85-8D95-8121C846C51A}"/>
          </ac:picMkLst>
        </pc:picChg>
        <pc:picChg chg="add mod">
          <ac:chgData name="Artur Kisiołek [Konbet]" userId="ce3ffedc-9583-4492-aec7-b0061239adb5" providerId="ADAL" clId="{153736C0-BE22-4DF2-B439-489C86E0308F}" dt="2025-10-22T08:27:37.678" v="212"/>
          <ac:picMkLst>
            <pc:docMk/>
            <pc:sldMk cId="783864163" sldId="261"/>
            <ac:picMk id="4" creationId="{53213B84-0E5A-C4E3-5257-FC34F9B6FC57}"/>
          </ac:picMkLst>
        </pc:picChg>
      </pc:sldChg>
      <pc:sldChg chg="addSp delSp modSp mod">
        <pc:chgData name="Artur Kisiołek [Konbet]" userId="ce3ffedc-9583-4492-aec7-b0061239adb5" providerId="ADAL" clId="{153736C0-BE22-4DF2-B439-489C86E0308F}" dt="2025-10-22T08:27:49.269" v="215" actId="166"/>
        <pc:sldMkLst>
          <pc:docMk/>
          <pc:sldMk cId="2406132881" sldId="262"/>
        </pc:sldMkLst>
        <pc:spChg chg="mod ord">
          <ac:chgData name="Artur Kisiołek [Konbet]" userId="ce3ffedc-9583-4492-aec7-b0061239adb5" providerId="ADAL" clId="{153736C0-BE22-4DF2-B439-489C86E0308F}" dt="2025-10-22T08:27:49.269" v="215" actId="166"/>
          <ac:spMkLst>
            <pc:docMk/>
            <pc:sldMk cId="2406132881" sldId="262"/>
            <ac:spMk id="5" creationId="{184DFAA3-24CD-011E-6258-B3E145B83270}"/>
          </ac:spMkLst>
        </pc:spChg>
        <pc:picChg chg="add del mod">
          <ac:chgData name="Artur Kisiołek [Konbet]" userId="ce3ffedc-9583-4492-aec7-b0061239adb5" providerId="ADAL" clId="{153736C0-BE22-4DF2-B439-489C86E0308F}" dt="2025-10-22T08:27:41.883" v="213" actId="478"/>
          <ac:picMkLst>
            <pc:docMk/>
            <pc:sldMk cId="2406132881" sldId="262"/>
            <ac:picMk id="3" creationId="{B78BD5A6-C904-AEC5-A3E5-1679A1B9AEB2}"/>
          </ac:picMkLst>
        </pc:picChg>
        <pc:picChg chg="add mod">
          <ac:chgData name="Artur Kisiołek [Konbet]" userId="ce3ffedc-9583-4492-aec7-b0061239adb5" providerId="ADAL" clId="{153736C0-BE22-4DF2-B439-489C86E0308F}" dt="2025-10-22T08:27:42.460" v="214"/>
          <ac:picMkLst>
            <pc:docMk/>
            <pc:sldMk cId="2406132881" sldId="262"/>
            <ac:picMk id="4" creationId="{5F98ADA6-20CC-80CB-DCEA-692AACF22932}"/>
          </ac:picMkLst>
        </pc:picChg>
      </pc:sldChg>
      <pc:sldChg chg="addSp delSp modSp mod">
        <pc:chgData name="Artur Kisiołek [Konbet]" userId="ce3ffedc-9583-4492-aec7-b0061239adb5" providerId="ADAL" clId="{153736C0-BE22-4DF2-B439-489C86E0308F}" dt="2025-10-22T08:27:53.969" v="217"/>
        <pc:sldMkLst>
          <pc:docMk/>
          <pc:sldMk cId="207999152" sldId="263"/>
        </pc:sldMkLst>
        <pc:spChg chg="mod">
          <ac:chgData name="Artur Kisiołek [Konbet]" userId="ce3ffedc-9583-4492-aec7-b0061239adb5" providerId="ADAL" clId="{153736C0-BE22-4DF2-B439-489C86E0308F}" dt="2025-10-22T08:24:31.130" v="131" actId="2710"/>
          <ac:spMkLst>
            <pc:docMk/>
            <pc:sldMk cId="207999152" sldId="263"/>
            <ac:spMk id="5" creationId="{FDEC9695-4843-825B-9D41-C6C09A3A3445}"/>
          </ac:spMkLst>
        </pc:spChg>
        <pc:picChg chg="add del mod">
          <ac:chgData name="Artur Kisiołek [Konbet]" userId="ce3ffedc-9583-4492-aec7-b0061239adb5" providerId="ADAL" clId="{153736C0-BE22-4DF2-B439-489C86E0308F}" dt="2025-10-22T08:27:53.445" v="216" actId="478"/>
          <ac:picMkLst>
            <pc:docMk/>
            <pc:sldMk cId="207999152" sldId="263"/>
            <ac:picMk id="3" creationId="{4509BCE8-843C-8114-8674-2DE7552CC31D}"/>
          </ac:picMkLst>
        </pc:picChg>
        <pc:picChg chg="add mod">
          <ac:chgData name="Artur Kisiołek [Konbet]" userId="ce3ffedc-9583-4492-aec7-b0061239adb5" providerId="ADAL" clId="{153736C0-BE22-4DF2-B439-489C86E0308F}" dt="2025-10-22T08:27:53.969" v="217"/>
          <ac:picMkLst>
            <pc:docMk/>
            <pc:sldMk cId="207999152" sldId="263"/>
            <ac:picMk id="4" creationId="{FD462656-E8FB-510B-0A32-DACD94438388}"/>
          </ac:picMkLst>
        </pc:picChg>
      </pc:sldChg>
      <pc:sldChg chg="addSp delSp modSp mod">
        <pc:chgData name="Artur Kisiołek [Konbet]" userId="ce3ffedc-9583-4492-aec7-b0061239adb5" providerId="ADAL" clId="{153736C0-BE22-4DF2-B439-489C86E0308F}" dt="2025-10-22T08:27:58.296" v="219"/>
        <pc:sldMkLst>
          <pc:docMk/>
          <pc:sldMk cId="2177087168" sldId="264"/>
        </pc:sldMkLst>
        <pc:spChg chg="mod">
          <ac:chgData name="Artur Kisiołek [Konbet]" userId="ce3ffedc-9583-4492-aec7-b0061239adb5" providerId="ADAL" clId="{153736C0-BE22-4DF2-B439-489C86E0308F}" dt="2025-10-22T08:24:41.391" v="133" actId="14100"/>
          <ac:spMkLst>
            <pc:docMk/>
            <pc:sldMk cId="2177087168" sldId="264"/>
            <ac:spMk id="5" creationId="{66931597-583D-3C73-A72B-84E9C72DE3EC}"/>
          </ac:spMkLst>
        </pc:spChg>
        <pc:spChg chg="mod">
          <ac:chgData name="Artur Kisiołek [Konbet]" userId="ce3ffedc-9583-4492-aec7-b0061239adb5" providerId="ADAL" clId="{153736C0-BE22-4DF2-B439-489C86E0308F}" dt="2025-10-22T08:24:52.859" v="149" actId="1036"/>
          <ac:spMkLst>
            <pc:docMk/>
            <pc:sldMk cId="2177087168" sldId="264"/>
            <ac:spMk id="8" creationId="{D5C641B5-8671-E0EB-49BA-376A27697745}"/>
          </ac:spMkLst>
        </pc:spChg>
        <pc:graphicFrameChg chg="mod">
          <ac:chgData name="Artur Kisiołek [Konbet]" userId="ce3ffedc-9583-4492-aec7-b0061239adb5" providerId="ADAL" clId="{153736C0-BE22-4DF2-B439-489C86E0308F}" dt="2025-10-22T08:24:57.022" v="161" actId="1036"/>
          <ac:graphicFrameMkLst>
            <pc:docMk/>
            <pc:sldMk cId="2177087168" sldId="264"/>
            <ac:graphicFrameMk id="6" creationId="{FA942C8B-AE12-D9E8-DE20-A2538E92DB12}"/>
          </ac:graphicFrameMkLst>
        </pc:graphicFrameChg>
        <pc:picChg chg="add del mod">
          <ac:chgData name="Artur Kisiołek [Konbet]" userId="ce3ffedc-9583-4492-aec7-b0061239adb5" providerId="ADAL" clId="{153736C0-BE22-4DF2-B439-489C86E0308F}" dt="2025-10-22T08:27:57.805" v="218" actId="478"/>
          <ac:picMkLst>
            <pc:docMk/>
            <pc:sldMk cId="2177087168" sldId="264"/>
            <ac:picMk id="3" creationId="{F5DEB4E8-8063-95E2-BDEE-A073ADA87FA4}"/>
          </ac:picMkLst>
        </pc:picChg>
        <pc:picChg chg="add mod">
          <ac:chgData name="Artur Kisiołek [Konbet]" userId="ce3ffedc-9583-4492-aec7-b0061239adb5" providerId="ADAL" clId="{153736C0-BE22-4DF2-B439-489C86E0308F}" dt="2025-10-22T08:27:58.296" v="219"/>
          <ac:picMkLst>
            <pc:docMk/>
            <pc:sldMk cId="2177087168" sldId="264"/>
            <ac:picMk id="4" creationId="{E2D7AC9A-9C8B-FE23-EADC-D9E4D7A2C25D}"/>
          </ac:picMkLst>
        </pc:picChg>
      </pc:sldChg>
      <pc:sldChg chg="addSp modSp mod">
        <pc:chgData name="Artur Kisiołek [Konbet]" userId="ce3ffedc-9583-4492-aec7-b0061239adb5" providerId="ADAL" clId="{153736C0-BE22-4DF2-B439-489C86E0308F}" dt="2025-10-22T08:25:07.212" v="163"/>
        <pc:sldMkLst>
          <pc:docMk/>
          <pc:sldMk cId="224017405" sldId="265"/>
        </pc:sldMkLst>
        <pc:spChg chg="mod">
          <ac:chgData name="Artur Kisiołek [Konbet]" userId="ce3ffedc-9583-4492-aec7-b0061239adb5" providerId="ADAL" clId="{153736C0-BE22-4DF2-B439-489C86E0308F}" dt="2025-10-22T08:25:04.894" v="162" actId="113"/>
          <ac:spMkLst>
            <pc:docMk/>
            <pc:sldMk cId="224017405" sldId="265"/>
            <ac:spMk id="5" creationId="{57C9ABCB-601A-83BA-DE17-AD59A0B5651B}"/>
          </ac:spMkLst>
        </pc:spChg>
        <pc:picChg chg="add mod">
          <ac:chgData name="Artur Kisiołek [Konbet]" userId="ce3ffedc-9583-4492-aec7-b0061239adb5" providerId="ADAL" clId="{153736C0-BE22-4DF2-B439-489C86E0308F}" dt="2025-10-22T08:25:07.212" v="163"/>
          <ac:picMkLst>
            <pc:docMk/>
            <pc:sldMk cId="224017405" sldId="265"/>
            <ac:picMk id="3" creationId="{E7C95459-BDB3-7930-257F-D7C560DFBFA6}"/>
          </ac:picMkLst>
        </pc:picChg>
      </pc:sldChg>
      <pc:sldChg chg="addSp delSp modSp mod">
        <pc:chgData name="Artur Kisiołek [Konbet]" userId="ce3ffedc-9583-4492-aec7-b0061239adb5" providerId="ADAL" clId="{153736C0-BE22-4DF2-B439-489C86E0308F}" dt="2025-10-22T08:28:06.732" v="221"/>
        <pc:sldMkLst>
          <pc:docMk/>
          <pc:sldMk cId="4069052440" sldId="266"/>
        </pc:sldMkLst>
        <pc:spChg chg="mod">
          <ac:chgData name="Artur Kisiołek [Konbet]" userId="ce3ffedc-9583-4492-aec7-b0061239adb5" providerId="ADAL" clId="{153736C0-BE22-4DF2-B439-489C86E0308F}" dt="2025-10-22T08:25:35.028" v="191" actId="1076"/>
          <ac:spMkLst>
            <pc:docMk/>
            <pc:sldMk cId="4069052440" sldId="266"/>
            <ac:spMk id="2" creationId="{AEE92239-55BF-4C9E-53D8-CBC7DCBC6627}"/>
          </ac:spMkLst>
        </pc:spChg>
        <pc:spChg chg="mod">
          <ac:chgData name="Artur Kisiołek [Konbet]" userId="ce3ffedc-9583-4492-aec7-b0061239adb5" providerId="ADAL" clId="{153736C0-BE22-4DF2-B439-489C86E0308F}" dt="2025-10-22T08:25:32.940" v="190" actId="1035"/>
          <ac:spMkLst>
            <pc:docMk/>
            <pc:sldMk cId="4069052440" sldId="266"/>
            <ac:spMk id="5" creationId="{A30E84FA-3982-8691-8577-0CA9F8CE57A6}"/>
          </ac:spMkLst>
        </pc:spChg>
        <pc:spChg chg="mod">
          <ac:chgData name="Artur Kisiołek [Konbet]" userId="ce3ffedc-9583-4492-aec7-b0061239adb5" providerId="ADAL" clId="{153736C0-BE22-4DF2-B439-489C86E0308F}" dt="2025-10-22T08:25:23.010" v="166" actId="403"/>
          <ac:spMkLst>
            <pc:docMk/>
            <pc:sldMk cId="4069052440" sldId="266"/>
            <ac:spMk id="7" creationId="{C485DE55-32B4-7FA8-BD98-11CDE0BF4967}"/>
          </ac:spMkLst>
        </pc:spChg>
        <pc:picChg chg="add del mod">
          <ac:chgData name="Artur Kisiołek [Konbet]" userId="ce3ffedc-9583-4492-aec7-b0061239adb5" providerId="ADAL" clId="{153736C0-BE22-4DF2-B439-489C86E0308F}" dt="2025-10-22T08:28:05.834" v="220" actId="478"/>
          <ac:picMkLst>
            <pc:docMk/>
            <pc:sldMk cId="4069052440" sldId="266"/>
            <ac:picMk id="3" creationId="{887E67C5-8FF6-0ED2-35C6-23DAD2A5B255}"/>
          </ac:picMkLst>
        </pc:picChg>
        <pc:picChg chg="add mod">
          <ac:chgData name="Artur Kisiołek [Konbet]" userId="ce3ffedc-9583-4492-aec7-b0061239adb5" providerId="ADAL" clId="{153736C0-BE22-4DF2-B439-489C86E0308F}" dt="2025-10-22T08:28:06.732" v="221"/>
          <ac:picMkLst>
            <pc:docMk/>
            <pc:sldMk cId="4069052440" sldId="266"/>
            <ac:picMk id="4" creationId="{65CA8B7B-C69A-4E1A-A93C-8B478C11E2C9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arte\Desktop\Art.%20R&#243;&#380;norodno&#347;&#263;%2008%2004%202024%20r\Dan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arte\Desktop\Art.%20R&#243;&#380;norodno&#347;&#263;%2008%2004%202024%20r\Dan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warte\Desktop\Art.%20R&#243;&#380;norodno&#347;&#263;%2008%2004%202024%20r\Dan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noFill/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Arkusz1!$A$65:$A$68</c:f>
              <c:strCache>
                <c:ptCount val="4"/>
                <c:pt idx="0">
                  <c:v>Wyższe</c:v>
                </c:pt>
                <c:pt idx="1">
                  <c:v>Średnie</c:v>
                </c:pt>
                <c:pt idx="2">
                  <c:v>Zawodowe</c:v>
                </c:pt>
                <c:pt idx="3">
                  <c:v>Podstawowe</c:v>
                </c:pt>
              </c:strCache>
            </c:strRef>
          </c:cat>
          <c:val>
            <c:numRef>
              <c:f>Arkusz1!$B$65:$B$68</c:f>
              <c:numCache>
                <c:formatCode>0%</c:formatCode>
                <c:ptCount val="4"/>
                <c:pt idx="0">
                  <c:v>0.28999999999999998</c:v>
                </c:pt>
                <c:pt idx="1">
                  <c:v>0.43</c:v>
                </c:pt>
                <c:pt idx="2">
                  <c:v>0.23</c:v>
                </c:pt>
                <c:pt idx="3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11-4A67-9109-051F7D5579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29881359"/>
        <c:axId val="1729885199"/>
      </c:barChart>
      <c:catAx>
        <c:axId val="17298813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l-PL"/>
          </a:p>
        </c:txPr>
        <c:crossAx val="1729885199"/>
        <c:crosses val="autoZero"/>
        <c:auto val="1"/>
        <c:lblAlgn val="ctr"/>
        <c:lblOffset val="100"/>
        <c:noMultiLvlLbl val="0"/>
      </c:catAx>
      <c:valAx>
        <c:axId val="1729885199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l-PL"/>
          </a:p>
        </c:txPr>
        <c:crossAx val="17298813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 sz="1400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noFill/>
            <a:ln>
              <a:solidFill>
                <a:schemeClr val="tx1"/>
              </a:solidFill>
            </a:ln>
            <a:effectLst/>
          </c:spPr>
          <c:invertIfNegative val="0"/>
          <c:dLbls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4B98-48E4-A3AA-FF18AC22564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Arkusz1!$A$106:$A$110</c:f>
              <c:strCache>
                <c:ptCount val="5"/>
                <c:pt idx="0">
                  <c:v>Poniżej 25 lat</c:v>
                </c:pt>
                <c:pt idx="1">
                  <c:v>26 - 30 lat</c:v>
                </c:pt>
                <c:pt idx="2">
                  <c:v>31 - 40 lat</c:v>
                </c:pt>
                <c:pt idx="3">
                  <c:v>41 - 50 lat</c:v>
                </c:pt>
                <c:pt idx="4">
                  <c:v>Powyżej 50 lat</c:v>
                </c:pt>
              </c:strCache>
            </c:strRef>
          </c:cat>
          <c:val>
            <c:numRef>
              <c:f>Arkusz1!$B$106:$B$110</c:f>
              <c:numCache>
                <c:formatCode>General</c:formatCode>
                <c:ptCount val="5"/>
                <c:pt idx="0">
                  <c:v>3</c:v>
                </c:pt>
                <c:pt idx="1">
                  <c:v>2</c:v>
                </c:pt>
                <c:pt idx="2">
                  <c:v>21</c:v>
                </c:pt>
                <c:pt idx="3">
                  <c:v>34</c:v>
                </c:pt>
                <c:pt idx="4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B98-48E4-A3AA-FF18AC2256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18140735"/>
        <c:axId val="1818140255"/>
      </c:barChart>
      <c:catAx>
        <c:axId val="18181407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l-PL"/>
          </a:p>
        </c:txPr>
        <c:crossAx val="1818140255"/>
        <c:crosses val="autoZero"/>
        <c:auto val="1"/>
        <c:lblAlgn val="ctr"/>
        <c:lblOffset val="100"/>
        <c:noMultiLvlLbl val="0"/>
      </c:catAx>
      <c:valAx>
        <c:axId val="1818140255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Liczba zatrudnionych</a:t>
                </a:r>
              </a:p>
            </c:rich>
          </c:tx>
          <c:layout>
            <c:manualLayout>
              <c:xMode val="edge"/>
              <c:yMode val="edge"/>
              <c:x val="1.0376136302669444E-2"/>
              <c:y val="0.362219374970733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pl-PL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l-PL"/>
          </a:p>
        </c:txPr>
        <c:crossAx val="18181407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 algn="just">
        <a:defRPr sz="1400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2364964683589203E-2"/>
          <c:y val="9.9940454254467792E-2"/>
          <c:w val="0.91780318678407358"/>
          <c:h val="0.82308326764550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Arkusz1!$B$137</c:f>
              <c:strCache>
                <c:ptCount val="1"/>
                <c:pt idx="0">
                  <c:v>Spółka</c:v>
                </c:pt>
              </c:strCache>
            </c:strRef>
          </c:tx>
          <c:spPr>
            <a:noFill/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Arkusz1!$A$138:$A$146</c:f>
              <c:numCache>
                <c:formatCode>General</c:formatCode>
                <c:ptCount val="9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</c:numCache>
            </c:numRef>
          </c:cat>
          <c:val>
            <c:numRef>
              <c:f>Arkusz1!$B$138:$B$146</c:f>
              <c:numCache>
                <c:formatCode>#,##0.00</c:formatCode>
                <c:ptCount val="9"/>
                <c:pt idx="0">
                  <c:v>4279.42</c:v>
                </c:pt>
                <c:pt idx="1">
                  <c:v>4619.18</c:v>
                </c:pt>
                <c:pt idx="2">
                  <c:v>4646.22</c:v>
                </c:pt>
                <c:pt idx="3">
                  <c:v>4441.88</c:v>
                </c:pt>
                <c:pt idx="4">
                  <c:v>4776.49</c:v>
                </c:pt>
                <c:pt idx="5">
                  <c:v>4775.13</c:v>
                </c:pt>
                <c:pt idx="6">
                  <c:v>5089.8100000000004</c:v>
                </c:pt>
                <c:pt idx="7">
                  <c:v>5398.65</c:v>
                </c:pt>
                <c:pt idx="8">
                  <c:v>5921.43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26-48BF-B854-C4429E62CA2A}"/>
            </c:ext>
          </c:extLst>
        </c:ser>
        <c:ser>
          <c:idx val="1"/>
          <c:order val="1"/>
          <c:tx>
            <c:strRef>
              <c:f>Arkusz1!$C$137</c:f>
              <c:strCache>
                <c:ptCount val="1"/>
                <c:pt idx="0">
                  <c:v>Polska</c:v>
                </c:pt>
              </c:strCache>
            </c:strRef>
          </c:tx>
          <c:spPr>
            <a:pattFill prst="pct30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Arkusz1!$A$138:$A$146</c:f>
              <c:numCache>
                <c:formatCode>General</c:formatCode>
                <c:ptCount val="9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</c:numCache>
            </c:numRef>
          </c:cat>
          <c:val>
            <c:numRef>
              <c:f>Arkusz1!$C$138:$C$146</c:f>
              <c:numCache>
                <c:formatCode>#,##0.00</c:formatCode>
                <c:ptCount val="9"/>
                <c:pt idx="0">
                  <c:v>3978.71</c:v>
                </c:pt>
                <c:pt idx="1">
                  <c:v>4120.1499999999996</c:v>
                </c:pt>
                <c:pt idx="2">
                  <c:v>4275.6899999999996</c:v>
                </c:pt>
                <c:pt idx="3">
                  <c:v>4529.1899999999996</c:v>
                </c:pt>
                <c:pt idx="4">
                  <c:v>4852.29</c:v>
                </c:pt>
                <c:pt idx="5">
                  <c:v>5167.9799999999996</c:v>
                </c:pt>
                <c:pt idx="6">
                  <c:v>4310.45</c:v>
                </c:pt>
                <c:pt idx="7">
                  <c:v>5888.8</c:v>
                </c:pt>
                <c:pt idx="8">
                  <c:v>6652.73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C26-48BF-B854-C4429E62CA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14829471"/>
        <c:axId val="1819126367"/>
      </c:barChart>
      <c:catAx>
        <c:axId val="18148294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l-PL"/>
          </a:p>
        </c:txPr>
        <c:crossAx val="1819126367"/>
        <c:crosses val="autoZero"/>
        <c:auto val="1"/>
        <c:lblAlgn val="ctr"/>
        <c:lblOffset val="100"/>
        <c:noMultiLvlLbl val="0"/>
      </c:catAx>
      <c:valAx>
        <c:axId val="1819126367"/>
        <c:scaling>
          <c:orientation val="minMax"/>
          <c:max val="8000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l-PL"/>
          </a:p>
        </c:txPr>
        <c:crossAx val="18148294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13119692996439172"/>
          <c:y val="8.4071044300640385E-2"/>
          <c:w val="9.5372551088679439E-2"/>
          <c:h val="0.110263239312596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l-PL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 sz="1400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pl-PL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0" cy="502835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0" cy="502835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r">
              <a:defRPr sz="1300"/>
            </a:lvl1pPr>
          </a:lstStyle>
          <a:p>
            <a:fld id="{A166E626-1FF8-4A0D-A31F-473BA84AB2A4}" type="datetimeFigureOut">
              <a:rPr lang="pl-PL" smtClean="0"/>
              <a:t>22.10.2025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25" tIns="48312" rIns="96625" bIns="48312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8817" y="4823034"/>
            <a:ext cx="5510530" cy="3946118"/>
          </a:xfrm>
          <a:prstGeom prst="rect">
            <a:avLst/>
          </a:prstGeom>
        </p:spPr>
        <p:txBody>
          <a:bodyPr vert="horz" lIns="96625" tIns="48312" rIns="96625" bIns="48312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519055"/>
            <a:ext cx="2984870" cy="502834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901698" y="9519055"/>
            <a:ext cx="2984870" cy="502834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r">
              <a:defRPr sz="1300"/>
            </a:lvl1pPr>
          </a:lstStyle>
          <a:p>
            <a:fld id="{15B025FF-1B05-4B23-B9BB-C6B38967DF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3636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D09B42-4DF3-4BD9-5962-B1CF978F94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6FC99F2-8186-3C23-53AD-152E81BFD7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6B78593-DCCC-2FC3-B425-F39EAA553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ED00F-B7D9-41F7-9883-FC6E15FF53FE}" type="datetime1">
              <a:rPr lang="pl-PL" smtClean="0"/>
              <a:t>22.10.2025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D873348-ED1C-AAED-1B66-8797F4386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ECCFCB6-BCF0-07AF-7419-4490EC0F7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82E8-D8D6-4BD9-A469-DBBAAE8751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4510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91C1C4-241A-702E-6217-BFC6C3041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1FD33DC8-2E70-D55B-5691-B65A089DEE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682CEFA-91D6-46DC-D374-F53D76A8E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B4B0-79AA-43BC-802C-F5C3EDD73A01}" type="datetime1">
              <a:rPr lang="pl-PL" smtClean="0"/>
              <a:t>22.10.2025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E93FC4D-3B6E-CA31-D509-650763075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648A65E-E741-5057-034D-8578E154F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82E8-D8D6-4BD9-A469-DBBAAE8751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134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DF6F6A3-0BD0-6212-589F-8A576BCF42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3D4CADF4-0162-A1A0-38B0-E5724B1F0A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95E9C56-54A9-78FE-B249-DC923D43B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9DF34-15A6-45D1-AC03-470DD84A7F74}" type="datetime1">
              <a:rPr lang="pl-PL" smtClean="0"/>
              <a:t>22.10.2025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B2B4CCA-C1B0-A483-3C0E-45D794981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1433720-1A83-FD6A-ABE6-6D57AA599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82E8-D8D6-4BD9-A469-DBBAAE8751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543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CB365F3-2EFB-D89B-B037-1AAA3375D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A592BB1-AEEC-C380-2789-F00C2BECD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484333B-B452-1550-9738-6B75B5CBA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0E58E-C4AE-41E1-A7D0-05923241CB5A}" type="datetime1">
              <a:rPr lang="pl-PL" smtClean="0"/>
              <a:t>22.10.2025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D79BF5A-CDAF-9C85-2CA6-6B3EF9BEE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6D3BE89-A306-ED13-A181-60C0987BF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82E8-D8D6-4BD9-A469-DBBAAE8751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8126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B3AED5-404E-69F7-3EB0-E30388245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29EF977-B0AE-9AFE-2400-2B06686C0B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177E71B-6F10-0FD8-F090-64B7C3B32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C5F12-017D-4B3E-80F9-CFB93B35A6D3}" type="datetime1">
              <a:rPr lang="pl-PL" smtClean="0"/>
              <a:t>22.10.2025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08BF882-A6CF-6A67-E1D4-007266A31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5E9C541-B6A5-6DBB-EA0A-B15566D50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82E8-D8D6-4BD9-A469-DBBAAE8751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87408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7969E45-C07A-A908-3E02-0B2A5898F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0FEF565-2B37-A46E-BE65-3E99BECF59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A024D31-0920-4C41-D821-B2B9D0F6A7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25F8373-2894-C8FC-E9CF-063D90CF9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E94C6-E589-4E10-B71B-125327E1B09E}" type="datetime1">
              <a:rPr lang="pl-PL" smtClean="0"/>
              <a:t>22.10.2025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3CA7DBB-BDDC-C847-0BE2-5AFE967A3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4405EB2-6B1A-F6A0-0C09-36BD4BD08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82E8-D8D6-4BD9-A469-DBBAAE8751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748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22D284-4569-C4D4-626D-FF3AFA070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51FD99E-451D-7E59-8499-458DD50CD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C5C4DAB-7F0B-2AA4-345D-DB0BE8B25D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FC04967E-3AE3-963C-43DB-F557498B19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EE6DB3A8-1FA9-883D-B5E3-26E357F08F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ECD38480-B201-F9C7-E119-5E93634B8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47350-61C3-4F6E-8AE5-AEF4D94E9D52}" type="datetime1">
              <a:rPr lang="pl-PL" smtClean="0"/>
              <a:t>22.10.2025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BEA62297-6F30-751F-EA38-1A0D7C032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8EBFEC37-62E3-D230-29EF-310327242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82E8-D8D6-4BD9-A469-DBBAAE8751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2236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193D069-46FB-787E-8672-855F59AAD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6F7B96AD-430B-704E-0C8B-506929506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B152-31D6-41FE-8300-6FE981CAD791}" type="datetime1">
              <a:rPr lang="pl-PL" smtClean="0"/>
              <a:t>22.10.2025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0874BE9D-DDA6-91FB-AB72-493613D31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0C9D4C25-9433-042B-9B02-3D69A9861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82E8-D8D6-4BD9-A469-DBBAAE8751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8070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9AC9968A-83B9-B84E-646F-F4AB6B13E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BE20F-EE4C-4192-8B6E-6F11E5E98369}" type="datetime1">
              <a:rPr lang="pl-PL" smtClean="0"/>
              <a:t>22.10.2025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C2AC2E18-6882-24D5-A2DA-534AB6DFE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FA1C0AA-E166-9CAF-5F57-A3CD74429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82E8-D8D6-4BD9-A469-DBBAAE8751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2901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FF10FC5-050E-9DB4-9E45-387AF31AD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D0CDF7B-7D65-4FF2-056F-2FF8DAD5C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D1A6E77-6A75-7CDA-8842-C475BF6554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CB63766-1B13-6C01-FF88-AA77E681F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2F7F3-BAA5-49AD-B410-4D14C905B211}" type="datetime1">
              <a:rPr lang="pl-PL" smtClean="0"/>
              <a:t>22.10.2025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CC6D95F-B269-EAA5-FA3A-E27C582D5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EBE19D7-C5B6-3BEE-1119-EF2DDA262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82E8-D8D6-4BD9-A469-DBBAAE8751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0015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42005F9-B615-6BD5-FB65-DA120958A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07921919-9D7A-28A0-768A-92EA491FD2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9147112-BCAF-9964-553A-BEF3E1B04D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632B2B5-F102-857A-A29B-E406B942B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ACA7-2F89-4DBA-AD0E-F3AA3F50A384}" type="datetime1">
              <a:rPr lang="pl-PL" smtClean="0"/>
              <a:t>22.10.2025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ED474267-4A23-4C4C-4588-457251B1E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34E9038-4846-9001-8D27-6A369C047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82E8-D8D6-4BD9-A469-DBBAAE8751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784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C969FAB0-274C-09C4-5120-73A55AC5C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F59E594-51D9-747D-DABF-709C097C3B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DD183D7-A67A-191D-0215-F65403B200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BC16A-FB41-4B2F-852E-38DC293801A0}" type="datetime1">
              <a:rPr lang="pl-PL" smtClean="0"/>
              <a:t>22.10.2025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27A7A02-F360-5384-7DB8-BC2ACFDA41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416E1D6-C511-3D99-9773-00C881044A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B82E8-D8D6-4BD9-A469-DBBAAE8751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87572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>
            <a:extLst>
              <a:ext uri="{FF2B5EF4-FFF2-40B4-BE49-F238E27FC236}">
                <a16:creationId xmlns:a16="http://schemas.microsoft.com/office/drawing/2014/main" id="{37B590A7-AC19-0021-8EA5-B7CCE6B14C60}"/>
              </a:ext>
            </a:extLst>
          </p:cNvPr>
          <p:cNvSpPr txBox="1"/>
          <p:nvPr/>
        </p:nvSpPr>
        <p:spPr>
          <a:xfrm>
            <a:off x="1615440" y="3049640"/>
            <a:ext cx="8961120" cy="1953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 algn="ctr">
              <a:lnSpc>
                <a:spcPct val="150000"/>
              </a:lnSpc>
              <a:buNone/>
            </a:pPr>
            <a:r>
              <a:rPr lang="pl-PL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„Zarządzanie różnorodnością w organizacji a czynniki motywacyjne stosowane przez pracodawców w ujęciu pokoleniowym”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5DDC7CB1-A7AB-951E-E999-B726D43ECF03}"/>
              </a:ext>
            </a:extLst>
          </p:cNvPr>
          <p:cNvSpPr txBox="1"/>
          <p:nvPr/>
        </p:nvSpPr>
        <p:spPr>
          <a:xfrm>
            <a:off x="148882" y="6221000"/>
            <a:ext cx="6098344" cy="3768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 algn="just">
              <a:lnSpc>
                <a:spcPct val="150000"/>
              </a:lnSpc>
              <a:buNone/>
            </a:pPr>
            <a:r>
              <a:rPr lang="pl-PL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Prof. WASE dr A. Wartecki, prof. WASE dr J.W. </a:t>
            </a:r>
            <a:r>
              <a:rPr lang="pl-PL" sz="1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Jermacz</a:t>
            </a:r>
            <a:endParaRPr lang="pl-PL" sz="1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E5AA7C07-45E0-8FFC-6F0A-8AAFE4289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43138" y="6356350"/>
            <a:ext cx="310661" cy="365125"/>
          </a:xfrm>
        </p:spPr>
        <p:txBody>
          <a:bodyPr/>
          <a:lstStyle/>
          <a:p>
            <a:pPr algn="ctr"/>
            <a:fld id="{AE8B82E8-D8D6-4BD9-A469-DBBAAE875189}" type="slidenum">
              <a:rPr lang="pl-PL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ctr"/>
              <a:t>1</a:t>
            </a:fld>
            <a:endParaRPr lang="pl-PL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Obraz 2" descr="Obraz zawierający tekst, Czcionka, logo, zrzut ekranu&#10;&#10;Opis wygenerowany automatycznie">
            <a:extLst>
              <a:ext uri="{FF2B5EF4-FFF2-40B4-BE49-F238E27FC236}">
                <a16:creationId xmlns:a16="http://schemas.microsoft.com/office/drawing/2014/main" id="{C7826160-F906-0B91-9999-F1A060E7FD9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080" r="21760" b="22939"/>
          <a:stretch/>
        </p:blipFill>
        <p:spPr bwMode="auto">
          <a:xfrm>
            <a:off x="364395" y="260165"/>
            <a:ext cx="2029590" cy="1953867"/>
          </a:xfrm>
          <a:custGeom>
            <a:avLst/>
            <a:gdLst/>
            <a:ahLst/>
            <a:cxnLst/>
            <a:rect l="l" t="t" r="r" b="b"/>
            <a:pathLst>
              <a:path w="2028107" h="1916009">
                <a:moveTo>
                  <a:pt x="35370" y="0"/>
                </a:moveTo>
                <a:lnTo>
                  <a:pt x="1992737" y="0"/>
                </a:lnTo>
                <a:cubicBezTo>
                  <a:pt x="2012271" y="0"/>
                  <a:pt x="2028107" y="15836"/>
                  <a:pt x="2028107" y="35370"/>
                </a:cubicBezTo>
                <a:lnTo>
                  <a:pt x="2028107" y="1880639"/>
                </a:lnTo>
                <a:cubicBezTo>
                  <a:pt x="2028107" y="1900173"/>
                  <a:pt x="2012271" y="1916009"/>
                  <a:pt x="1992737" y="1916009"/>
                </a:cubicBezTo>
                <a:lnTo>
                  <a:pt x="35370" y="1916009"/>
                </a:lnTo>
                <a:cubicBezTo>
                  <a:pt x="15836" y="1916009"/>
                  <a:pt x="0" y="1900173"/>
                  <a:pt x="0" y="1880639"/>
                </a:cubicBezTo>
                <a:lnTo>
                  <a:pt x="0" y="35370"/>
                </a:lnTo>
                <a:cubicBezTo>
                  <a:pt x="0" y="15836"/>
                  <a:pt x="15836" y="0"/>
                  <a:pt x="35370" y="0"/>
                </a:cubicBezTo>
                <a:close/>
              </a:path>
            </a:pathLst>
          </a:custGeom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Podtytuł 2">
            <a:extLst>
              <a:ext uri="{FF2B5EF4-FFF2-40B4-BE49-F238E27FC236}">
                <a16:creationId xmlns:a16="http://schemas.microsoft.com/office/drawing/2014/main" id="{EB482966-17BD-B0D5-6D13-2269D72BAF85}"/>
              </a:ext>
            </a:extLst>
          </p:cNvPr>
          <p:cNvSpPr txBox="1">
            <a:spLocks/>
          </p:cNvSpPr>
          <p:nvPr/>
        </p:nvSpPr>
        <p:spPr>
          <a:xfrm>
            <a:off x="2596896" y="260166"/>
            <a:ext cx="8513064" cy="2139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pl-PL" u="sng" dirty="0"/>
              <a:t>MIĘDZYNARODOWA KONFERENCJA NAUKOWA </a:t>
            </a:r>
          </a:p>
          <a:p>
            <a:pPr>
              <a:spcAft>
                <a:spcPts val="1200"/>
              </a:spcAft>
            </a:pPr>
            <a:r>
              <a:rPr lang="pl-PL" dirty="0"/>
              <a:t>z okazji jubileuszu </a:t>
            </a:r>
          </a:p>
          <a:p>
            <a:pPr>
              <a:spcAft>
                <a:spcPts val="1200"/>
              </a:spcAft>
            </a:pPr>
            <a:r>
              <a:rPr lang="pl-PL" dirty="0"/>
              <a:t>30-lecia działalności uczelni wyższej </a:t>
            </a:r>
            <a:br>
              <a:rPr lang="pl-PL" dirty="0"/>
            </a:br>
            <a:r>
              <a:rPr lang="pl-PL" dirty="0"/>
              <a:t>w Środzie Wlkp.</a:t>
            </a:r>
          </a:p>
        </p:txBody>
      </p:sp>
      <p:pic>
        <p:nvPicPr>
          <p:cNvPr id="6" name="Obraz 5" descr="Double degree / Dział Współpracy Międzynarodowej">
            <a:extLst>
              <a:ext uri="{FF2B5EF4-FFF2-40B4-BE49-F238E27FC236}">
                <a16:creationId xmlns:a16="http://schemas.microsoft.com/office/drawing/2014/main" id="{454408FA-3478-767A-8BF6-03C26ED504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3138" y="5831205"/>
            <a:ext cx="935990" cy="93599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Obraz 1" descr="Obraz zawierający ukończenie szkoły, Ukończenie szkoły, biret&#10;&#10;Opis wygenerowany automatycznie">
            <a:extLst>
              <a:ext uri="{FF2B5EF4-FFF2-40B4-BE49-F238E27FC236}">
                <a16:creationId xmlns:a16="http://schemas.microsoft.com/office/drawing/2014/main" id="{24B4EB00-DA5E-3E55-8AC1-B1DD8B37ED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11911" y="5781413"/>
            <a:ext cx="1109976" cy="1020280"/>
          </a:xfrm>
          <a:custGeom>
            <a:avLst/>
            <a:gdLst/>
            <a:ahLst/>
            <a:cxnLst/>
            <a:rect l="l" t="t" r="r" b="b"/>
            <a:pathLst>
              <a:path w="2487175" h="2487175">
                <a:moveTo>
                  <a:pt x="67328" y="0"/>
                </a:moveTo>
                <a:lnTo>
                  <a:pt x="2419847" y="0"/>
                </a:lnTo>
                <a:cubicBezTo>
                  <a:pt x="2457031" y="0"/>
                  <a:pt x="2487175" y="30144"/>
                  <a:pt x="2487175" y="67328"/>
                </a:cubicBezTo>
                <a:lnTo>
                  <a:pt x="2487175" y="2419847"/>
                </a:lnTo>
                <a:cubicBezTo>
                  <a:pt x="2487175" y="2457031"/>
                  <a:pt x="2457031" y="2487175"/>
                  <a:pt x="2419847" y="2487175"/>
                </a:cubicBezTo>
                <a:lnTo>
                  <a:pt x="67328" y="2487175"/>
                </a:lnTo>
                <a:cubicBezTo>
                  <a:pt x="30144" y="2487175"/>
                  <a:pt x="0" y="2457031"/>
                  <a:pt x="0" y="2419847"/>
                </a:cubicBezTo>
                <a:lnTo>
                  <a:pt x="0" y="67328"/>
                </a:lnTo>
                <a:cubicBezTo>
                  <a:pt x="0" y="30144"/>
                  <a:pt x="30144" y="0"/>
                  <a:pt x="67328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Obraz 8" descr="gerb">
            <a:extLst>
              <a:ext uri="{FF2B5EF4-FFF2-40B4-BE49-F238E27FC236}">
                <a16:creationId xmlns:a16="http://schemas.microsoft.com/office/drawing/2014/main" id="{7C5FC8E1-1E66-DACF-E376-E8C8C54D72A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4122" y="5839116"/>
            <a:ext cx="751840" cy="9213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AFB85F4-0558-CDBE-A338-6F922C133CC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5371" y="5839116"/>
            <a:ext cx="904875" cy="904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76193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>
            <a:extLst>
              <a:ext uri="{FF2B5EF4-FFF2-40B4-BE49-F238E27FC236}">
                <a16:creationId xmlns:a16="http://schemas.microsoft.com/office/drawing/2014/main" id="{A30E84FA-3982-8691-8577-0CA9F8CE57A6}"/>
              </a:ext>
            </a:extLst>
          </p:cNvPr>
          <p:cNvSpPr txBox="1"/>
          <p:nvPr/>
        </p:nvSpPr>
        <p:spPr>
          <a:xfrm>
            <a:off x="379827" y="296595"/>
            <a:ext cx="11099409" cy="59582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800"/>
              </a:spcAft>
              <a:buNone/>
              <a:tabLst>
                <a:tab pos="540385" algn="l"/>
                <a:tab pos="630555" algn="l"/>
              </a:tabLst>
            </a:pPr>
            <a:r>
              <a:rPr lang="pl-PL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Podsumowanie, wnioski końcowe:</a:t>
            </a:r>
            <a:endParaRPr lang="pl-PL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spcAft>
                <a:spcPts val="800"/>
              </a:spcAft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pl-PL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Zarządzanie różnorodnością jest przemyślaną strategią zakładającą, że rozwój przedsiębiorstwa oraz realizacja jego celów biznesowych będą skuteczniejsze, jeśli dostrzeże się i wykorzysta różne doświadczenia oraz potrzeby występujące w organizacji i w jej otoczeniu. </a:t>
            </a:r>
          </a:p>
          <a:p>
            <a:pPr marL="342900" lvl="0" indent="-342900" algn="just">
              <a:lnSpc>
                <a:spcPct val="200000"/>
              </a:lnSpc>
              <a:spcAft>
                <a:spcPts val="800"/>
              </a:spcAft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pl-PL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literaturze powszechną akceptację zyskuje pogląd, że odpowiednio zarządzana różnorodność pracowników może być źródłem wymiernych korzyści dla współczesnych organizacji.</a:t>
            </a:r>
          </a:p>
          <a:p>
            <a:pPr marL="342900" lvl="0" indent="-342900" algn="just">
              <a:lnSpc>
                <a:spcPct val="200000"/>
              </a:lnSpc>
              <a:spcAft>
                <a:spcPts val="800"/>
              </a:spcAft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pl-PL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Zgromadzony materiał badawczy pozwala na sformułowanie wniosku, że badana Spółka, powinna wpisać zarządzanie różnorodnością generacyjną w strategię rozwoju na najbliższe lata oraz stworzyć system motywacyjny, który umożliwi zbudowanie i utrzymanie wielopokoleniowego zespołu.</a:t>
            </a:r>
            <a:endParaRPr lang="pl-PL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200000"/>
              </a:lnSpc>
              <a:spcAft>
                <a:spcPts val="800"/>
              </a:spcAft>
              <a:buNone/>
              <a:tabLst>
                <a:tab pos="630555" algn="l"/>
              </a:tabLst>
            </a:pPr>
            <a:r>
              <a:rPr lang="pl-PL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C485DE55-32B4-7FA8-BD98-11CDE0BF4967}"/>
              </a:ext>
            </a:extLst>
          </p:cNvPr>
          <p:cNvSpPr txBox="1"/>
          <p:nvPr/>
        </p:nvSpPr>
        <p:spPr>
          <a:xfrm>
            <a:off x="4421944" y="5995942"/>
            <a:ext cx="3348111" cy="4608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  <a:buNone/>
              <a:tabLst>
                <a:tab pos="630555" algn="l"/>
              </a:tabLst>
            </a:pPr>
            <a:r>
              <a:rPr lang="pl-PL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Dziękuję za uwagę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AEE92239-55BF-4C9E-53D8-CBC7DCBC6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78842"/>
            <a:ext cx="2743200" cy="365125"/>
          </a:xfrm>
        </p:spPr>
        <p:txBody>
          <a:bodyPr/>
          <a:lstStyle/>
          <a:p>
            <a:fld id="{AE8B82E8-D8D6-4BD9-A469-DBBAAE875189}" type="slidenum">
              <a:rPr lang="pl-PL" smtClean="0"/>
              <a:t>10</a:t>
            </a:fld>
            <a:endParaRPr lang="pl-PL" dirty="0"/>
          </a:p>
        </p:txBody>
      </p:sp>
      <p:pic>
        <p:nvPicPr>
          <p:cNvPr id="4" name="Obraz 3" descr="Obraz zawierający tekst, Czcionka, logo, zrzut ekranu&#10;&#10;Opis wygenerowany automatycznie">
            <a:extLst>
              <a:ext uri="{FF2B5EF4-FFF2-40B4-BE49-F238E27FC236}">
                <a16:creationId xmlns:a16="http://schemas.microsoft.com/office/drawing/2014/main" id="{65CA8B7B-C69A-4E1A-A93C-8B478C11E2C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716" r="22622" b="23905"/>
          <a:stretch>
            <a:fillRect/>
          </a:stretch>
        </p:blipFill>
        <p:spPr bwMode="auto">
          <a:xfrm>
            <a:off x="11247120" y="38817"/>
            <a:ext cx="889635" cy="837641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69052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>
            <a:extLst>
              <a:ext uri="{FF2B5EF4-FFF2-40B4-BE49-F238E27FC236}">
                <a16:creationId xmlns:a16="http://schemas.microsoft.com/office/drawing/2014/main" id="{ED11AB37-CDF5-3D63-8C6C-127ECEB70F50}"/>
              </a:ext>
            </a:extLst>
          </p:cNvPr>
          <p:cNvSpPr txBox="1"/>
          <p:nvPr/>
        </p:nvSpPr>
        <p:spPr>
          <a:xfrm>
            <a:off x="1083211" y="939302"/>
            <a:ext cx="9481625" cy="40707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Bef>
                <a:spcPts val="600"/>
              </a:spcBef>
              <a:spcAft>
                <a:spcPts val="800"/>
              </a:spcAft>
              <a:buNone/>
              <a:tabLst>
                <a:tab pos="630555" algn="l"/>
              </a:tabLst>
            </a:pPr>
            <a:r>
              <a:rPr lang="pl-PL" sz="18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Polityka kadrowa badanego przedsiębiorstwa</a:t>
            </a:r>
          </a:p>
          <a:p>
            <a:pPr algn="just">
              <a:lnSpc>
                <a:spcPct val="200000"/>
              </a:lnSpc>
              <a:spcBef>
                <a:spcPts val="600"/>
              </a:spcBef>
              <a:spcAft>
                <a:spcPts val="800"/>
              </a:spcAft>
              <a:buNone/>
              <a:tabLst>
                <a:tab pos="630555" algn="l"/>
              </a:tabLst>
            </a:pPr>
            <a:r>
              <a:rPr lang="pl-PL" kern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„</a:t>
            </a:r>
            <a:r>
              <a:rPr lang="pl-PL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Przyjęta przez Zarząd Spółki Przedsiębiorstwa Wodociągów i Kanalizacji w Śremie Sp. z o.o., polityka zatrudnieniowa zakłada stały monitoring poziomu zatrudnienia i jego realizację stosownie do rzeczywistych potrzeb Spółki. Proces zatrudniania prowadzony jest w sposób zapewniający optymalny wybór kandydata na dane stanowisko pracy (zgodnie z Regulaminem Pracy). Spółka tworzy przyjazne i bezpieczne warunki pracy, zapewnia rozwój kompetencji, umiejętności i wiedzy fachowej”. </a:t>
            </a:r>
            <a:endParaRPr lang="pl-PL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2478F342-234E-FDB5-C308-614832DDB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82E8-D8D6-4BD9-A469-DBBAAE875189}" type="slidenum">
              <a:rPr lang="pl-PL" smtClean="0"/>
              <a:t>2</a:t>
            </a:fld>
            <a:endParaRPr lang="pl-PL" dirty="0"/>
          </a:p>
        </p:txBody>
      </p:sp>
      <p:pic>
        <p:nvPicPr>
          <p:cNvPr id="3" name="Obraz 2" descr="Obraz zawierający tekst, Czcionka, logo, zrzut ekranu&#10;&#10;Opis wygenerowany automatycznie">
            <a:extLst>
              <a:ext uri="{FF2B5EF4-FFF2-40B4-BE49-F238E27FC236}">
                <a16:creationId xmlns:a16="http://schemas.microsoft.com/office/drawing/2014/main" id="{6C56E710-65D4-B9FD-F64D-AB2B6D336F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716" r="22622" b="23905"/>
          <a:stretch>
            <a:fillRect/>
          </a:stretch>
        </p:blipFill>
        <p:spPr bwMode="auto">
          <a:xfrm>
            <a:off x="11247120" y="38817"/>
            <a:ext cx="889635" cy="837641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32510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>
            <a:extLst>
              <a:ext uri="{FF2B5EF4-FFF2-40B4-BE49-F238E27FC236}">
                <a16:creationId xmlns:a16="http://schemas.microsoft.com/office/drawing/2014/main" id="{3D09B9F8-A8DA-6E1D-8711-F6CDD11ED7BD}"/>
              </a:ext>
            </a:extLst>
          </p:cNvPr>
          <p:cNvSpPr txBox="1"/>
          <p:nvPr/>
        </p:nvSpPr>
        <p:spPr>
          <a:xfrm>
            <a:off x="915162" y="606689"/>
            <a:ext cx="8877300" cy="56446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800"/>
              </a:spcAft>
              <a:buNone/>
              <a:tabLst>
                <a:tab pos="630555" algn="l"/>
              </a:tabLst>
            </a:pPr>
            <a:r>
              <a:rPr lang="pl-PL" sz="28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Wybrane kryteria oceny polityki kadrowej Spółki:</a:t>
            </a:r>
            <a:endParaRPr lang="pl-PL" sz="24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spcAft>
                <a:spcPts val="800"/>
              </a:spcAft>
              <a:buNone/>
              <a:tabLst>
                <a:tab pos="630555" algn="l"/>
              </a:tabLst>
            </a:pPr>
            <a:r>
              <a:rPr lang="pl-PL" sz="2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kryterium: płeć,</a:t>
            </a:r>
            <a:endParaRPr lang="pl-PL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spcAft>
                <a:spcPts val="800"/>
              </a:spcAft>
              <a:buNone/>
              <a:tabLst>
                <a:tab pos="630555" algn="l"/>
              </a:tabLst>
            </a:pPr>
            <a:r>
              <a:rPr lang="pl-PL" sz="2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pl-PL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kryterium: wykształcenie,</a:t>
            </a:r>
            <a:endParaRPr lang="pl-PL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spcAft>
                <a:spcPts val="800"/>
              </a:spcAft>
              <a:buNone/>
              <a:tabLst>
                <a:tab pos="630555" algn="l"/>
              </a:tabLst>
            </a:pPr>
            <a:r>
              <a:rPr lang="pl-PL" sz="2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pl-PL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kryterium: wiek,</a:t>
            </a:r>
            <a:endParaRPr lang="pl-PL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spcAft>
                <a:spcPts val="800"/>
              </a:spcAft>
              <a:buNone/>
              <a:tabLst>
                <a:tab pos="630555" algn="l"/>
              </a:tabLst>
            </a:pPr>
            <a:r>
              <a:rPr lang="pl-PL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kryterium: wynagrodzenie,</a:t>
            </a:r>
            <a:endParaRPr lang="pl-PL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spcAft>
                <a:spcPts val="800"/>
              </a:spcAft>
              <a:buNone/>
              <a:tabLst>
                <a:tab pos="630555" algn="l"/>
              </a:tabLst>
            </a:pPr>
            <a:r>
              <a:rPr lang="pl-PL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k</a:t>
            </a:r>
            <a:r>
              <a:rPr lang="pl-PL" sz="2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ryterium: warunki pracy (absencja chorobowa).</a:t>
            </a:r>
            <a:endParaRPr lang="pl-PL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A449C1D-0E86-27C6-F195-51CD901EE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82E8-D8D6-4BD9-A469-DBBAAE875189}" type="slidenum">
              <a:rPr lang="pl-PL" smtClean="0"/>
              <a:t>3</a:t>
            </a:fld>
            <a:endParaRPr lang="pl-PL"/>
          </a:p>
        </p:txBody>
      </p:sp>
      <p:pic>
        <p:nvPicPr>
          <p:cNvPr id="4" name="Obraz 3" descr="Obraz zawierający tekst, Czcionka, logo, zrzut ekranu&#10;&#10;Opis wygenerowany automatycznie">
            <a:extLst>
              <a:ext uri="{FF2B5EF4-FFF2-40B4-BE49-F238E27FC236}">
                <a16:creationId xmlns:a16="http://schemas.microsoft.com/office/drawing/2014/main" id="{C4D93DE1-6798-76BF-D743-9AA0C9F99E0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716" r="22622" b="23905"/>
          <a:stretch>
            <a:fillRect/>
          </a:stretch>
        </p:blipFill>
        <p:spPr bwMode="auto">
          <a:xfrm>
            <a:off x="11247120" y="38817"/>
            <a:ext cx="889635" cy="837641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555098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>
            <a:extLst>
              <a:ext uri="{FF2B5EF4-FFF2-40B4-BE49-F238E27FC236}">
                <a16:creationId xmlns:a16="http://schemas.microsoft.com/office/drawing/2014/main" id="{23D64C2F-76EC-2A91-A28C-D00475431EBA}"/>
              </a:ext>
            </a:extLst>
          </p:cNvPr>
          <p:cNvSpPr txBox="1"/>
          <p:nvPr/>
        </p:nvSpPr>
        <p:spPr>
          <a:xfrm>
            <a:off x="1603717" y="176237"/>
            <a:ext cx="93128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8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Kryterium płeć zatrudnionych - liczba osób zatrudnionych w komórkach organizacyjnych </a:t>
            </a:r>
            <a:endParaRPr lang="pl-PL" b="1" dirty="0"/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2241900D-AE79-33E8-57FC-2F9F624ABA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026281"/>
              </p:ext>
            </p:extLst>
          </p:nvPr>
        </p:nvGraphicFramePr>
        <p:xfrm>
          <a:off x="2813539" y="652624"/>
          <a:ext cx="6822830" cy="3547110"/>
        </p:xfrm>
        <a:graphic>
          <a:graphicData uri="http://schemas.openxmlformats.org/drawingml/2006/table">
            <a:tbl>
              <a:tblPr/>
              <a:tblGrid>
                <a:gridCol w="3127945">
                  <a:extLst>
                    <a:ext uri="{9D8B030D-6E8A-4147-A177-3AD203B41FA5}">
                      <a16:colId xmlns:a16="http://schemas.microsoft.com/office/drawing/2014/main" val="2826533345"/>
                    </a:ext>
                  </a:extLst>
                </a:gridCol>
                <a:gridCol w="1368477">
                  <a:extLst>
                    <a:ext uri="{9D8B030D-6E8A-4147-A177-3AD203B41FA5}">
                      <a16:colId xmlns:a16="http://schemas.microsoft.com/office/drawing/2014/main" val="221487855"/>
                    </a:ext>
                  </a:extLst>
                </a:gridCol>
                <a:gridCol w="1114330">
                  <a:extLst>
                    <a:ext uri="{9D8B030D-6E8A-4147-A177-3AD203B41FA5}">
                      <a16:colId xmlns:a16="http://schemas.microsoft.com/office/drawing/2014/main" val="905366219"/>
                    </a:ext>
                  </a:extLst>
                </a:gridCol>
                <a:gridCol w="1212078">
                  <a:extLst>
                    <a:ext uri="{9D8B030D-6E8A-4147-A177-3AD203B41FA5}">
                      <a16:colId xmlns:a16="http://schemas.microsoft.com/office/drawing/2014/main" val="3409446397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Miejsce zatrudnienia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Mężczyźni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Kobiety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958628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Zarząd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910236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Produkcja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918295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Eksploatacja sieci wodociągowej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055731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Eksploatacja sieci kanalizacyjnej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695493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Oczyszczalnia ścieków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2470428"/>
                  </a:ext>
                </a:extLst>
              </a:tr>
              <a:tr h="16464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Laboratorium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655866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Inwestycje i rozwój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802368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Sprzedaż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971878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Obsługa klienta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505141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Działalność pomocnicza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45303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Księgowość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157261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Administracja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574000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498130"/>
                  </a:ext>
                </a:extLst>
              </a:tr>
            </a:tbl>
          </a:graphicData>
        </a:graphic>
      </p:graphicFrame>
      <p:sp>
        <p:nvSpPr>
          <p:cNvPr id="12" name="pole tekstowe 11">
            <a:extLst>
              <a:ext uri="{FF2B5EF4-FFF2-40B4-BE49-F238E27FC236}">
                <a16:creationId xmlns:a16="http://schemas.microsoft.com/office/drawing/2014/main" id="{A98E8960-0A9C-FEE4-AA0F-0B5D33088C96}"/>
              </a:ext>
            </a:extLst>
          </p:cNvPr>
          <p:cNvSpPr txBox="1"/>
          <p:nvPr/>
        </p:nvSpPr>
        <p:spPr>
          <a:xfrm>
            <a:off x="386862" y="4199734"/>
            <a:ext cx="11169747" cy="25512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  <a:tabLst>
                <a:tab pos="630555" algn="l"/>
              </a:tabLst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Wnioski:</a:t>
            </a:r>
            <a:endParaRPr lang="pl-PL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  <a:tabLst>
                <a:tab pos="630555" algn="l"/>
              </a:tabLst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 stanowiskach bezpośrednio produkcyjnych zatrudnionych było 57 mężczyzn i 2 kobiety, co stanowi 3,38% wszystkich pracowników w tej grupie. </a:t>
            </a:r>
            <a:endParaRPr lang="pl-PL" sz="16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  <a:tabLst>
                <a:tab pos="630555" algn="l"/>
              </a:tabLst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Kobiety dominują na stanowiskach pośrednio produkcyjnych, gdzie zatrudnionych było 15 osób. Zatrudnione kobiety wykonują głównie obowiązki związane z księgowością, administracją, laboratorium oraz innymi obszarami wsparcia. </a:t>
            </a:r>
            <a:endParaRPr lang="pl-PL" sz="16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Kadrę kierowniczą Spółki stanowi jednoosobowy zarząd, dwóch dyrektorów pionów organizacyjnych oraz sześciu kierowników działów organizacyjnych.</a:t>
            </a:r>
            <a:endParaRPr lang="pl-PL" sz="16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21CE5FF8-9980-95DE-B49B-6F301B37D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82E8-D8D6-4BD9-A469-DBBAAE875189}" type="slidenum">
              <a:rPr lang="pl-PL" smtClean="0"/>
              <a:t>4</a:t>
            </a:fld>
            <a:endParaRPr lang="pl-PL"/>
          </a:p>
        </p:txBody>
      </p:sp>
      <p:pic>
        <p:nvPicPr>
          <p:cNvPr id="4" name="Obraz 3" descr="Obraz zawierający tekst, Czcionka, logo, zrzut ekranu&#10;&#10;Opis wygenerowany automatycznie">
            <a:extLst>
              <a:ext uri="{FF2B5EF4-FFF2-40B4-BE49-F238E27FC236}">
                <a16:creationId xmlns:a16="http://schemas.microsoft.com/office/drawing/2014/main" id="{E9A856D0-2535-4017-A76D-FA63E6D2749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716" r="22622" b="23905"/>
          <a:stretch>
            <a:fillRect/>
          </a:stretch>
        </p:blipFill>
        <p:spPr bwMode="auto">
          <a:xfrm>
            <a:off x="11247120" y="38817"/>
            <a:ext cx="889635" cy="837641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420345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>
            <a:extLst>
              <a:ext uri="{FF2B5EF4-FFF2-40B4-BE49-F238E27FC236}">
                <a16:creationId xmlns:a16="http://schemas.microsoft.com/office/drawing/2014/main" id="{223C496B-DCDF-A825-E65A-9B23031AB4D2}"/>
              </a:ext>
            </a:extLst>
          </p:cNvPr>
          <p:cNvSpPr txBox="1"/>
          <p:nvPr/>
        </p:nvSpPr>
        <p:spPr>
          <a:xfrm>
            <a:off x="1781176" y="262403"/>
            <a:ext cx="87977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Kryterium wykształcenie - liczba osób zatrudnionych w komórkach organizacyjnych </a:t>
            </a:r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Wykres 5">
            <a:extLst>
              <a:ext uri="{FF2B5EF4-FFF2-40B4-BE49-F238E27FC236}">
                <a16:creationId xmlns:a16="http://schemas.microsoft.com/office/drawing/2014/main" id="{5EA774EF-DF1F-258C-4740-F425802F40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13894010"/>
              </p:ext>
            </p:extLst>
          </p:nvPr>
        </p:nvGraphicFramePr>
        <p:xfrm>
          <a:off x="844062" y="888910"/>
          <a:ext cx="10366863" cy="4654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pole tekstowe 7">
            <a:extLst>
              <a:ext uri="{FF2B5EF4-FFF2-40B4-BE49-F238E27FC236}">
                <a16:creationId xmlns:a16="http://schemas.microsoft.com/office/drawing/2014/main" id="{4838E913-C4FF-B9FB-DD91-13F54EDDCFF9}"/>
              </a:ext>
            </a:extLst>
          </p:cNvPr>
          <p:cNvSpPr txBox="1"/>
          <p:nvPr/>
        </p:nvSpPr>
        <p:spPr>
          <a:xfrm>
            <a:off x="447821" y="5767470"/>
            <a:ext cx="11296357" cy="864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  <a:buNone/>
              <a:tabLst>
                <a:tab pos="630555" algn="l"/>
              </a:tabLst>
            </a:pPr>
            <a:r>
              <a:rPr lang="pl-PL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Wnioski: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  <a:tabLst>
                <a:tab pos="630555" algn="l"/>
              </a:tabLst>
            </a:pPr>
            <a:r>
              <a:rPr lang="pl-PL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firmie 29% zatrudnionych posiada wykształcenie wyższe oraz 43% posiada wykształcenie średnie.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  <a:tabLst>
                <a:tab pos="630555" algn="l"/>
              </a:tabLst>
            </a:pPr>
            <a:r>
              <a:rPr lang="pl-PL" sz="1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23% zatrudnionych posiada wykształcenie zawodowe oraz 5% posiada wykształcenie podstawowe.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00EB3DA-E149-1DD5-7063-694F71B25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82E8-D8D6-4BD9-A469-DBBAAE875189}" type="slidenum">
              <a:rPr lang="pl-PL" smtClean="0"/>
              <a:t>5</a:t>
            </a:fld>
            <a:endParaRPr lang="pl-PL" dirty="0"/>
          </a:p>
        </p:txBody>
      </p:sp>
      <p:pic>
        <p:nvPicPr>
          <p:cNvPr id="4" name="Obraz 3" descr="Obraz zawierający tekst, Czcionka, logo, zrzut ekranu&#10;&#10;Opis wygenerowany automatycznie">
            <a:extLst>
              <a:ext uri="{FF2B5EF4-FFF2-40B4-BE49-F238E27FC236}">
                <a16:creationId xmlns:a16="http://schemas.microsoft.com/office/drawing/2014/main" id="{53213B84-0E5A-C4E3-5257-FC34F9B6FC5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716" r="22622" b="23905"/>
          <a:stretch>
            <a:fillRect/>
          </a:stretch>
        </p:blipFill>
        <p:spPr bwMode="auto">
          <a:xfrm>
            <a:off x="11247120" y="38817"/>
            <a:ext cx="889635" cy="837641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783864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Wykres 5">
            <a:extLst>
              <a:ext uri="{FF2B5EF4-FFF2-40B4-BE49-F238E27FC236}">
                <a16:creationId xmlns:a16="http://schemas.microsoft.com/office/drawing/2014/main" id="{E74A7956-8A4C-80C8-635B-E8469B2E25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7181801"/>
              </p:ext>
            </p:extLst>
          </p:nvPr>
        </p:nvGraphicFramePr>
        <p:xfrm>
          <a:off x="1364565" y="986532"/>
          <a:ext cx="8721969" cy="39298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pole tekstowe 7">
            <a:extLst>
              <a:ext uri="{FF2B5EF4-FFF2-40B4-BE49-F238E27FC236}">
                <a16:creationId xmlns:a16="http://schemas.microsoft.com/office/drawing/2014/main" id="{C983F910-6726-57AA-FD64-7427D06DFBE2}"/>
              </a:ext>
            </a:extLst>
          </p:cNvPr>
          <p:cNvSpPr txBox="1"/>
          <p:nvPr/>
        </p:nvSpPr>
        <p:spPr>
          <a:xfrm>
            <a:off x="279009" y="5021612"/>
            <a:ext cx="11633981" cy="16904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  <a:buNone/>
              <a:tabLst>
                <a:tab pos="630555" algn="l"/>
              </a:tabLst>
            </a:pPr>
            <a:r>
              <a:rPr lang="pl-PL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Wnioski, uwagi: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pl-PL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Dominującą grupę osób zatrudnionych stanowili pracownicy w przedziale wiekowym 41–50 lat (36 osób).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pl-PL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Drugą co do liczebności grupą byli pracownicy w wieku powyżej 50 lat (31 osób). Trzecia grupa, uwzględniając kryterium wiekowe, to osoby w przedziale wiekowym 31–40 lat (21 osób). 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pl-PL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grupie wiekowej 25–30 lat zatrudnionych jest łącznie 5 pracowników. Średnia wieku wszystkich zatrudnionych wynosi 37,5 roku.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pl-PL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Biorąc pod uwagę wiek emerytalny (kobiety – 60 lat, mężczyźni – 65 lat), oszacowano, że do końca aktywności zawodowej, w analizowanym okresie, kobietom pozostało średnio 22,5 roku, a mężczyznom 27,5 roku.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3023E8F8-2C42-A1BB-86C2-125C8FCF7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82E8-D8D6-4BD9-A469-DBBAAE875189}" type="slidenum">
              <a:rPr lang="pl-PL" smtClean="0"/>
              <a:t>6</a:t>
            </a:fld>
            <a:endParaRPr lang="pl-PL"/>
          </a:p>
        </p:txBody>
      </p:sp>
      <p:pic>
        <p:nvPicPr>
          <p:cNvPr id="4" name="Obraz 3" descr="Obraz zawierający tekst, Czcionka, logo, zrzut ekranu&#10;&#10;Opis wygenerowany automatycznie">
            <a:extLst>
              <a:ext uri="{FF2B5EF4-FFF2-40B4-BE49-F238E27FC236}">
                <a16:creationId xmlns:a16="http://schemas.microsoft.com/office/drawing/2014/main" id="{5F98ADA6-20CC-80CB-DCEA-692AACF2293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716" r="22622" b="23905"/>
          <a:stretch>
            <a:fillRect/>
          </a:stretch>
        </p:blipFill>
        <p:spPr bwMode="auto">
          <a:xfrm>
            <a:off x="11247120" y="38817"/>
            <a:ext cx="889635" cy="837641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184DFAA3-24CD-011E-6258-B3E145B83270}"/>
              </a:ext>
            </a:extLst>
          </p:cNvPr>
          <p:cNvSpPr txBox="1"/>
          <p:nvPr/>
        </p:nvSpPr>
        <p:spPr>
          <a:xfrm>
            <a:off x="123825" y="50305"/>
            <a:ext cx="11363325" cy="786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08940" indent="-228600" algn="just">
              <a:lnSpc>
                <a:spcPct val="150000"/>
              </a:lnSpc>
              <a:buNone/>
              <a:tabLst>
                <a:tab pos="630555" algn="l"/>
              </a:tabLst>
            </a:pPr>
            <a:r>
              <a:rPr lang="pl-PL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Kryterium </a:t>
            </a:r>
            <a:r>
              <a:rPr lang="pl-PL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pl-PL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wiek  zatrudnionych w Spółce w 2022 r. - c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elem analizy struktury zatrudnienia według kryterium wiekowego było zrozumienie, jak wiek pracowników wpływa na funkcjonowanie firmy oraz jej zdolność do realizacji celów</a:t>
            </a:r>
          </a:p>
        </p:txBody>
      </p:sp>
    </p:spTree>
    <p:extLst>
      <p:ext uri="{BB962C8B-B14F-4D97-AF65-F5344CB8AC3E}">
        <p14:creationId xmlns:p14="http://schemas.microsoft.com/office/powerpoint/2010/main" val="2406132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>
            <a:extLst>
              <a:ext uri="{FF2B5EF4-FFF2-40B4-BE49-F238E27FC236}">
                <a16:creationId xmlns:a16="http://schemas.microsoft.com/office/drawing/2014/main" id="{FDEC9695-4843-825B-9D41-C6C09A3A3445}"/>
              </a:ext>
            </a:extLst>
          </p:cNvPr>
          <p:cNvSpPr txBox="1"/>
          <p:nvPr/>
        </p:nvSpPr>
        <p:spPr>
          <a:xfrm>
            <a:off x="379828" y="585539"/>
            <a:ext cx="11057206" cy="49233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250000"/>
              </a:lnSpc>
              <a:spcAft>
                <a:spcPts val="800"/>
              </a:spcAft>
              <a:buNone/>
              <a:tabLst>
                <a:tab pos="540385" algn="l"/>
                <a:tab pos="630555" algn="l"/>
              </a:tabLst>
            </a:pPr>
            <a:r>
              <a:rPr lang="pl-PL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Uwzględniając aspekt pokoleniowy osób zatrudnionych zauważyć należy iż: </a:t>
            </a:r>
            <a:endParaRPr lang="pl-PL" sz="16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50000"/>
              </a:lnSpc>
              <a:buFont typeface="Symbol" panose="05050102010706020507" pitchFamily="18" charset="2"/>
              <a:buChar char=""/>
              <a:tabLst>
                <a:tab pos="540385" algn="l"/>
                <a:tab pos="630555" algn="l"/>
              </a:tabLst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przedziale daty urodzeń pracowników (1965-1980, pokolenie X) zatrudnionych jest 67 osób,</a:t>
            </a:r>
            <a:endParaRPr lang="pl-PL" sz="16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50000"/>
              </a:lnSpc>
              <a:buFont typeface="Symbol" panose="05050102010706020507" pitchFamily="18" charset="2"/>
              <a:buChar char=""/>
              <a:tabLst>
                <a:tab pos="540385" algn="l"/>
                <a:tab pos="630555" algn="l"/>
              </a:tabLst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przedziale daty urodzeń pracowników (1981 – 1996, pokolenie Y) zatrudnionych jest 21 osób,</a:t>
            </a:r>
            <a:endParaRPr lang="pl-PL" sz="16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250000"/>
              </a:lnSpc>
              <a:buFont typeface="Symbol" panose="05050102010706020507" pitchFamily="18" charset="2"/>
              <a:buChar char=""/>
              <a:tabLst>
                <a:tab pos="540385" algn="l"/>
                <a:tab pos="630555" algn="l"/>
              </a:tabLst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przedziale daty urodzeń pracowników (1995 – 2012, pokolenie Z) zatrudnionych jest 5 osób.</a:t>
            </a:r>
            <a:endParaRPr lang="pl-PL" sz="16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250000"/>
              </a:lnSpc>
              <a:spcAft>
                <a:spcPts val="800"/>
              </a:spcAft>
              <a:buNone/>
              <a:tabLst>
                <a:tab pos="540385" algn="l"/>
                <a:tab pos="630555" algn="l"/>
              </a:tabLst>
            </a:pPr>
            <a:r>
              <a:rPr lang="pl-PL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Zdecydowaną większość zatrudnionych stanowili więc pracownicy w wieku powyżej 40 lat (aż 72%) reprezentujący pokolenia X lub </a:t>
            </a:r>
            <a:r>
              <a:rPr lang="pl-PL" sz="1800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baby </a:t>
            </a:r>
            <a:r>
              <a:rPr lang="pl-PL" sz="1800" i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boomers</a:t>
            </a:r>
            <a:r>
              <a:rPr lang="pl-PL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pl-PL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 powyższego wynika, że jednym z celów strategicznych Spółki powinno być wprowadzenie większej różnorodności pokoleniowej.</a:t>
            </a:r>
            <a:endParaRPr lang="pl-PL" sz="16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799F14F4-EA34-C378-7E10-E935293AB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82E8-D8D6-4BD9-A469-DBBAAE875189}" type="slidenum">
              <a:rPr lang="pl-PL" smtClean="0"/>
              <a:t>7</a:t>
            </a:fld>
            <a:endParaRPr lang="pl-PL"/>
          </a:p>
        </p:txBody>
      </p:sp>
      <p:pic>
        <p:nvPicPr>
          <p:cNvPr id="4" name="Obraz 3" descr="Obraz zawierający tekst, Czcionka, logo, zrzut ekranu&#10;&#10;Opis wygenerowany automatycznie">
            <a:extLst>
              <a:ext uri="{FF2B5EF4-FFF2-40B4-BE49-F238E27FC236}">
                <a16:creationId xmlns:a16="http://schemas.microsoft.com/office/drawing/2014/main" id="{FD462656-E8FB-510B-0A32-DACD9443838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716" r="22622" b="23905"/>
          <a:stretch>
            <a:fillRect/>
          </a:stretch>
        </p:blipFill>
        <p:spPr bwMode="auto">
          <a:xfrm>
            <a:off x="11247120" y="38817"/>
            <a:ext cx="889635" cy="837641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07999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>
            <a:extLst>
              <a:ext uri="{FF2B5EF4-FFF2-40B4-BE49-F238E27FC236}">
                <a16:creationId xmlns:a16="http://schemas.microsoft.com/office/drawing/2014/main" id="{66931597-583D-3C73-A72B-84E9C72DE3EC}"/>
              </a:ext>
            </a:extLst>
          </p:cNvPr>
          <p:cNvSpPr txBox="1"/>
          <p:nvPr/>
        </p:nvSpPr>
        <p:spPr>
          <a:xfrm>
            <a:off x="182880" y="112592"/>
            <a:ext cx="11141612" cy="1068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tabLst>
                <a:tab pos="630555" algn="l"/>
              </a:tabLst>
            </a:pPr>
            <a:r>
              <a:rPr lang="pl-PL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Kryterium – wynagrodzenie</a:t>
            </a:r>
            <a:r>
              <a:rPr lang="pl-PL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przeciętne w Spółce oraz w Polsce</a:t>
            </a:r>
            <a:endParaRPr lang="pl-PL" sz="1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  <a:buNone/>
              <a:tabLst>
                <a:tab pos="630555" algn="l"/>
              </a:tabLst>
            </a:pPr>
            <a:r>
              <a:rPr lang="pl-PL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Celem analizy przeciętnego wynagrodzenia jest ocena polityki płacowej Spółki w kontekście konkurencyjności rynkowej, motywacji pracowników oraz zgodności z przepisami prawa. Analiza ta pozwala również na identyfikację ewentualnych nierówności wynagrodzeń oraz wskazanie obszarów wymagających optymalizacji.</a:t>
            </a:r>
            <a:endParaRPr lang="pl-PL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Wykres 5">
            <a:extLst>
              <a:ext uri="{FF2B5EF4-FFF2-40B4-BE49-F238E27FC236}">
                <a16:creationId xmlns:a16="http://schemas.microsoft.com/office/drawing/2014/main" id="{FA942C8B-AE12-D9E8-DE20-A2538E92DB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5520440"/>
              </p:ext>
            </p:extLst>
          </p:nvPr>
        </p:nvGraphicFramePr>
        <p:xfrm>
          <a:off x="1111348" y="1336922"/>
          <a:ext cx="10213144" cy="34426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pole tekstowe 7">
            <a:extLst>
              <a:ext uri="{FF2B5EF4-FFF2-40B4-BE49-F238E27FC236}">
                <a16:creationId xmlns:a16="http://schemas.microsoft.com/office/drawing/2014/main" id="{D5C641B5-8671-E0EB-49BA-376A27697745}"/>
              </a:ext>
            </a:extLst>
          </p:cNvPr>
          <p:cNvSpPr txBox="1"/>
          <p:nvPr/>
        </p:nvSpPr>
        <p:spPr>
          <a:xfrm>
            <a:off x="201637" y="4907587"/>
            <a:ext cx="11788725" cy="192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  <a:buNone/>
              <a:tabLst>
                <a:tab pos="630555" algn="l"/>
              </a:tabLst>
            </a:pPr>
            <a:r>
              <a:rPr lang="pl-PL" sz="1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Wnioski, uwagi: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pl-PL" sz="1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latach 2014–2016 przeciętne wynagrodzenie w Spółce było wyższe niż przeciętne wynagrodzenie w Polsce. Podobnie w 2020 r. przeciętne wynagrodzenie w Spółce przewyższało średnią krajową o 779,36 zł brutto. </a:t>
            </a:r>
            <a:endParaRPr lang="pl-PL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pl-PL" sz="1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Natomiast w roku 2021 przeciętne wynagrodzenie w Spółce było niższe w porównaniu do średniej krajowej o 490 zł brutto. </a:t>
            </a:r>
            <a:endParaRPr lang="pl-PL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pl-PL" sz="1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roku kolejnym przeciętne miesięczne wynagrodzenie brutto w Spółce, bez wynagrodzenia Zarządu, wyniosło 5921,43 zł brutto i stanowiło 89,01% przeciętnego miesięcznego wynagrodzenia w sektorze przedsiębiorstw w 2022 roku, które wg GUS wynosiło 6 652,73 zł brutto. </a:t>
            </a:r>
            <a:endParaRPr lang="pl-PL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pl-PL" sz="1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stosunku do roku 2021 wynagrodzenie w 2022 r. w Spółce wzrosło o 9,68%. Na podstawie zaprezentowanych danych należy dostrzec zmniejszenie się konkurencyjności Spółki na rynku pracy.</a:t>
            </a:r>
            <a:endParaRPr lang="pl-PL" sz="1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364D011A-22EC-5ACA-DBC1-9720CF86D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82E8-D8D6-4BD9-A469-DBBAAE875189}" type="slidenum">
              <a:rPr lang="pl-PL" smtClean="0"/>
              <a:t>8</a:t>
            </a:fld>
            <a:endParaRPr lang="pl-PL"/>
          </a:p>
        </p:txBody>
      </p:sp>
      <p:pic>
        <p:nvPicPr>
          <p:cNvPr id="4" name="Obraz 3" descr="Obraz zawierający tekst, Czcionka, logo, zrzut ekranu&#10;&#10;Opis wygenerowany automatycznie">
            <a:extLst>
              <a:ext uri="{FF2B5EF4-FFF2-40B4-BE49-F238E27FC236}">
                <a16:creationId xmlns:a16="http://schemas.microsoft.com/office/drawing/2014/main" id="{E2D7AC9A-9C8B-FE23-EADC-D9E4D7A2C25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716" r="22622" b="23905"/>
          <a:stretch>
            <a:fillRect/>
          </a:stretch>
        </p:blipFill>
        <p:spPr bwMode="auto">
          <a:xfrm>
            <a:off x="11247120" y="38817"/>
            <a:ext cx="889635" cy="837641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177087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>
            <a:extLst>
              <a:ext uri="{FF2B5EF4-FFF2-40B4-BE49-F238E27FC236}">
                <a16:creationId xmlns:a16="http://schemas.microsoft.com/office/drawing/2014/main" id="{57C9ABCB-601A-83BA-DE17-AD59A0B5651B}"/>
              </a:ext>
            </a:extLst>
          </p:cNvPr>
          <p:cNvSpPr txBox="1"/>
          <p:nvPr/>
        </p:nvSpPr>
        <p:spPr>
          <a:xfrm>
            <a:off x="314178" y="293884"/>
            <a:ext cx="11563643" cy="9675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pl-PL" sz="16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Kryterium - warunki pracy (absencja chorobowa) </a:t>
            </a:r>
            <a:endParaRPr lang="pl-PL" sz="16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l-PL" sz="16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Celem analizy absencji chorobowej związanej z wypadkami przy pracy jest ocena bezpieczeństwa i higieny pracy w firmie, identyfikacja kluczowych zagrożeń oraz wskazanie działań prewencyjnych, które mogą zmniejszyć ryzyko kolejnych wypadków.</a:t>
            </a:r>
            <a:endParaRPr lang="pl-PL" sz="16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F9717DF7-DFD6-0BB0-B65F-474E05A3CA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4222" y="1364567"/>
            <a:ext cx="7680960" cy="3190751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23CF855E-D526-4C73-BD8E-C181713E5C6E}"/>
              </a:ext>
            </a:extLst>
          </p:cNvPr>
          <p:cNvSpPr txBox="1"/>
          <p:nvPr/>
        </p:nvSpPr>
        <p:spPr>
          <a:xfrm>
            <a:off x="314178" y="4658428"/>
            <a:ext cx="10775853" cy="20214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  <a:tabLst>
                <a:tab pos="540385" algn="l"/>
                <a:tab pos="630555" algn="l"/>
              </a:tabLst>
            </a:pPr>
            <a:r>
              <a:rPr lang="pl-PL" sz="16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Wnioski, uwagi:</a:t>
            </a:r>
            <a:endParaRPr lang="pl-PL" sz="16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pl-PL" sz="16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 2014 roku odnotowano 13 zdarzeń związanych z pracą (wypadków). Absencja chorobowa wynikająca z tych zdarzeń wyniosła łącznie 489 dni. </a:t>
            </a:r>
            <a:endParaRPr lang="pl-PL" sz="16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pl-PL" sz="16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2022 roku odnotowano jeden wypadek przy pracy, absencje chorobowe z tego powody wyniosły 131 dni (tabela). Wykazane jedno zdarzenie spowodowało aż 131 dni absencji chorobowej pracownika. </a:t>
            </a:r>
            <a:endParaRPr lang="pl-PL" sz="16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pl-PL" sz="16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 powyższych danych wynika, że Spółka powinna położyć większy nacisk na bezpieczeństwo i higienę pracy oraz spojrzeć na tę problematykę z pespektywy wielopokoleniowej. </a:t>
            </a:r>
            <a:endParaRPr lang="pl-PL" sz="16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36EE48B-4518-52E6-E684-6C23E9D58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82E8-D8D6-4BD9-A469-DBBAAE875189}" type="slidenum">
              <a:rPr lang="pl-PL" smtClean="0"/>
              <a:t>9</a:t>
            </a:fld>
            <a:endParaRPr lang="pl-PL"/>
          </a:p>
        </p:txBody>
      </p:sp>
      <p:pic>
        <p:nvPicPr>
          <p:cNvPr id="3" name="Obraz 2" descr="Obraz zawierający tekst, Czcionka, logo, zrzut ekranu&#10;&#10;Opis wygenerowany automatycznie">
            <a:extLst>
              <a:ext uri="{FF2B5EF4-FFF2-40B4-BE49-F238E27FC236}">
                <a16:creationId xmlns:a16="http://schemas.microsoft.com/office/drawing/2014/main" id="{E7C95459-BDB3-7930-257F-D7C560DFBFA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716" r="22622" b="23905"/>
          <a:stretch>
            <a:fillRect/>
          </a:stretch>
        </p:blipFill>
        <p:spPr bwMode="auto">
          <a:xfrm>
            <a:off x="11430190" y="38818"/>
            <a:ext cx="706565" cy="665270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401740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Pakiet Office">
    <a:majorFont>
      <a:latin typeface="Calibri Light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1001</Words>
  <Application>Microsoft Office PowerPoint</Application>
  <PresentationFormat>Panoramiczny</PresentationFormat>
  <Paragraphs>120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Andrzej Wartecki</dc:creator>
  <cp:lastModifiedBy>Artur Kisiołek [Konbet]</cp:lastModifiedBy>
  <cp:revision>22</cp:revision>
  <cp:lastPrinted>2025-10-20T16:11:51Z</cp:lastPrinted>
  <dcterms:created xsi:type="dcterms:W3CDTF">2025-09-23T08:43:05Z</dcterms:created>
  <dcterms:modified xsi:type="dcterms:W3CDTF">2025-10-22T08:28:15Z</dcterms:modified>
</cp:coreProperties>
</file>