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21"/>
    <p:restoredTop sz="94590"/>
  </p:normalViewPr>
  <p:slideViewPr>
    <p:cSldViewPr snapToGrid="0" snapToObjects="1">
      <p:cViewPr varScale="1">
        <p:scale>
          <a:sx n="105" d="100"/>
          <a:sy n="105" d="100"/>
        </p:scale>
        <p:origin x="60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4569A88-401C-BA4C-BEE3-97A634DBFD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EE244C9F-D107-A443-B1D9-F0626D6738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C7F8104-48F7-1A49-9583-1B76E7D73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9A9C-0562-BA42-A480-1A5C2BE50833}" type="datetimeFigureOut">
              <a:rPr lang="pl-PL" smtClean="0"/>
              <a:t>24.10.2025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6B8B173-C89F-3F43-8283-F721BCB39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8EFC9A3-E59E-ED46-BD71-8A3CB4598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8412F-4694-3847-B373-53853242D57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9807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F82D3B5-DCE9-6A4A-BD1E-6063D5F22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0D468802-79A4-DE42-843B-FAA4F518B9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423D415-B8BE-5540-9C0A-DF1013EF6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9A9C-0562-BA42-A480-1A5C2BE50833}" type="datetimeFigureOut">
              <a:rPr lang="pl-PL" smtClean="0"/>
              <a:t>24.10.2025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BF7112E-DC1F-AA4A-8CCC-718C64E4A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9A56987-AC63-B84D-A149-2668EC063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8412F-4694-3847-B373-53853242D57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1996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A39EE5E3-221F-904D-855A-9637553372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9C767BE5-7FA1-D842-914F-253E3BD65C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9382F2F-EABA-6848-A408-C2A3105EC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9A9C-0562-BA42-A480-1A5C2BE50833}" type="datetimeFigureOut">
              <a:rPr lang="pl-PL" smtClean="0"/>
              <a:t>24.10.2025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7439E37-30A1-4D4D-B288-82267E3DF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4D2BB2F-CDCB-BB4F-87CD-CE2ED31E6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8412F-4694-3847-B373-53853242D57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84004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179C231-5792-DB42-83DC-C817DF836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2BD7BD7-174A-A343-9725-3420EF4F83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0DC269D-C858-A943-92A8-47DB7076C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9A9C-0562-BA42-A480-1A5C2BE50833}" type="datetimeFigureOut">
              <a:rPr lang="pl-PL" smtClean="0"/>
              <a:t>24.10.2025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FC24BF8-BDC2-0E4E-A20C-FA26953CC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ED435F3-4563-5549-B86C-91D6B8663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8412F-4694-3847-B373-53853242D57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335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8B656DF-4C86-3D49-ABD1-0F60B5AC8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2629188-23E0-7A4E-A8EF-60C191CAEE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090111F-2422-BB4F-966F-FA3B369A0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9A9C-0562-BA42-A480-1A5C2BE50833}" type="datetimeFigureOut">
              <a:rPr lang="pl-PL" smtClean="0"/>
              <a:t>24.10.2025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B3282FA-EC52-F542-85F7-9AFE247C8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78E38BC-6BAE-6F4E-888F-98A72E5EB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8412F-4694-3847-B373-53853242D57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7814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5CED60B-5D3F-AC49-9029-8C3F83F2C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31D5DD5-77FB-3847-B692-703A7F34F2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CBE064F-654F-3E4A-9AF9-6672DED83C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49BC028B-AEA7-3F46-9AB0-D49E6472A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9A9C-0562-BA42-A480-1A5C2BE50833}" type="datetimeFigureOut">
              <a:rPr lang="pl-PL" smtClean="0"/>
              <a:t>24.10.2025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F53CBCF-CBA0-E84B-9EE0-3DF6A818F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4706D6B-0F53-4D46-9A4E-903BF64CC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8412F-4694-3847-B373-53853242D57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65681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CF8A536-ED0C-6143-93D4-EDB95F266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8B93503-B398-3D41-BBFA-1447F5B3FC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617722F-A295-944F-938B-8FDCE35421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33FA802A-23C6-B441-8F0B-D6C268A672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9D168C70-8882-BE4A-8C43-891CA70311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1E2B05B3-D5A4-7240-86F4-816FA250D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9A9C-0562-BA42-A480-1A5C2BE50833}" type="datetimeFigureOut">
              <a:rPr lang="pl-PL" smtClean="0"/>
              <a:t>24.10.2025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1D004049-AA70-4544-9BBC-63D4BB546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8F93B3DB-7009-FF40-88B6-C9B7C3D8E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8412F-4694-3847-B373-53853242D57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07018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DA32B69-5F72-6347-BAE5-7381D7DFF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113876D2-C554-194E-9326-9714209C8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9A9C-0562-BA42-A480-1A5C2BE50833}" type="datetimeFigureOut">
              <a:rPr lang="pl-PL" smtClean="0"/>
              <a:t>24.10.2025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EAF74171-0739-C04A-B4AB-4AF138209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B3CC4B7B-A873-A04A-9666-156B2235E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8412F-4694-3847-B373-53853242D57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6942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A4EBD828-70D9-A24A-9903-C883DD416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9A9C-0562-BA42-A480-1A5C2BE50833}" type="datetimeFigureOut">
              <a:rPr lang="pl-PL" smtClean="0"/>
              <a:t>24.10.2025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8A1D062E-FE9F-C741-B633-2F3C19F1A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F30DD58-4730-C840-B7F8-CA73FA571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8412F-4694-3847-B373-53853242D57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49521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6F7C0F1-369E-5B49-ADBC-9C4D44A28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17AA09B-9303-474C-9651-C2E7314682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A58602D-6EEB-D843-95ED-99650DDD19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4D92A9CB-90A0-3F40-94DD-5932F0DF0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9A9C-0562-BA42-A480-1A5C2BE50833}" type="datetimeFigureOut">
              <a:rPr lang="pl-PL" smtClean="0"/>
              <a:t>24.10.2025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A4C224A0-FA70-8A47-8045-D1C8732DB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32DEC45-6045-144E-92FD-D1537B0B0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8412F-4694-3847-B373-53853242D57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719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D915D62-D2C3-B545-946A-CE1E9576E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5365A7DA-3E15-CB46-B68F-680AB50EEC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02500B28-490B-B449-A703-59B517A3CB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C1B2E97-515D-B647-9F36-70B13AF99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9A9C-0562-BA42-A480-1A5C2BE50833}" type="datetimeFigureOut">
              <a:rPr lang="pl-PL" smtClean="0"/>
              <a:t>24.10.2025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A9CA464B-5564-F243-B3FF-BA51AFFA4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D076818-D147-FD46-AE8B-F9C3A7577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8412F-4694-3847-B373-53853242D57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670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83497689-0146-324D-848A-434AE3C9D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53D3027-6FD8-FC44-AC30-9F65D4D343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D03F979-969E-4A4F-A7F1-B389481164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909A9C-0562-BA42-A480-1A5C2BE50833}" type="datetimeFigureOut">
              <a:rPr lang="pl-PL" smtClean="0"/>
              <a:t>24.10.2025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B744379-0F22-F84D-857C-D01C7BD8AC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DCE4D3D-C6A5-5E40-BF50-DDD0BD3222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8412F-4694-3847-B373-53853242D57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63283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C9678D4-D65B-B843-8B81-7DDAAFB06E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sz="3200" dirty="0"/>
              <a:t>Kompetencje miękkie w pracy zawodowej pokolenia Z</a:t>
            </a:r>
            <a:br>
              <a:rPr lang="pl-PL" sz="3200" dirty="0"/>
            </a:br>
            <a:br>
              <a:rPr lang="pl-PL" sz="3200" dirty="0"/>
            </a:br>
            <a:endParaRPr lang="pl-PL" sz="3200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92E583B5-CBFF-274A-8F8D-CA30287009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Prof. dr hab. Jan Sikora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Uniwersytet Zielonogórski</a:t>
            </a:r>
          </a:p>
        </p:txBody>
      </p:sp>
    </p:spTree>
    <p:extLst>
      <p:ext uri="{BB962C8B-B14F-4D97-AF65-F5344CB8AC3E}">
        <p14:creationId xmlns:p14="http://schemas.microsoft.com/office/powerpoint/2010/main" val="16537283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AE15789-9980-894E-92BA-8FA04E93B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897ABB2-916E-1C40-A7DA-CC6278AD6D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Wyniki badań pokazały także,  że :  </a:t>
            </a:r>
          </a:p>
          <a:p>
            <a:pPr marL="0" indent="0">
              <a:buNone/>
            </a:pPr>
            <a:r>
              <a:rPr lang="pl-PL" dirty="0"/>
              <a:t> - 16% badanych firm odczuwało niechęć do zatrudniania pracowników z pokolenia Z głównie z powodu; - ich reputacji jako osób roszczeniowych; - osób, które szybko się obrażają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764960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A93C495-297D-8749-8F7A-C25A1CE8E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7539556-ACD1-BF47-9104-44A955669F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/>
              <a:t>P o d s u m o w a n i e </a:t>
            </a:r>
          </a:p>
          <a:p>
            <a:pPr marL="0" indent="0">
              <a:buNone/>
            </a:pPr>
            <a:r>
              <a:rPr lang="pl-PL" dirty="0"/>
              <a:t> - kompetencje „miękkie” pokolenia Z nie są dopasowane do wymagań rynku pracy /rynku pracodawcy i pracownika/; </a:t>
            </a:r>
          </a:p>
          <a:p>
            <a:pPr>
              <a:buFontTx/>
              <a:buChar char="-"/>
            </a:pPr>
            <a:r>
              <a:rPr lang="pl-PL" dirty="0"/>
              <a:t>niedopasowanie to wpływa na produktywność, wydajność firm, motywację pracowników generacji Z;</a:t>
            </a:r>
          </a:p>
          <a:p>
            <a:pPr>
              <a:buFontTx/>
              <a:buChar char="-"/>
            </a:pPr>
            <a:r>
              <a:rPr lang="pl-PL" dirty="0"/>
              <a:t>kompetencje „</a:t>
            </a:r>
            <a:r>
              <a:rPr lang="pl-PL" dirty="0" err="1"/>
              <a:t>miękkie”przydatne</a:t>
            </a:r>
            <a:r>
              <a:rPr lang="pl-PL" dirty="0"/>
              <a:t> są zawsze, są bazą do dalszego kształcenia, na otwartość „uczenia się przez całe życie”;</a:t>
            </a:r>
          </a:p>
          <a:p>
            <a:pPr marL="0" indent="0">
              <a:buNone/>
            </a:pPr>
            <a:r>
              <a:rPr lang="pl-PL" dirty="0"/>
              <a:t>- potrzeba szerszej współpracy między edukacją /poziomu średniego i wyższego/ a biznesem, która ma coraz większe znaczenie;</a:t>
            </a:r>
          </a:p>
          <a:p>
            <a:pPr>
              <a:buFontTx/>
              <a:buChar char="-"/>
            </a:pPr>
            <a:r>
              <a:rPr lang="pl-PL" dirty="0"/>
              <a:t>gospodarka odczuwa braki w kompetencjach „miękkich” i „twardych”</a:t>
            </a:r>
          </a:p>
          <a:p>
            <a:pPr marL="0" indent="0">
              <a:buNone/>
            </a:pPr>
            <a:r>
              <a:rPr lang="pl-PL" dirty="0"/>
              <a:t>   pracowników, nie tylko z pokolenia Z.</a:t>
            </a:r>
          </a:p>
          <a:p>
            <a:pPr>
              <a:buFontTx/>
              <a:buChar char="-"/>
            </a:pPr>
            <a:endParaRPr lang="pl-PL" dirty="0"/>
          </a:p>
          <a:p>
            <a:pPr>
              <a:buFontTx/>
              <a:buChar char="-"/>
            </a:pP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875254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4326C54-C1F4-F846-ABE0-D8750DA47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D237B0D-BE44-414E-B06F-C8C6F4CABD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Do 2035 roku wg danych Polskiego Instytutu Ekonomicznego, liczba pracowników w Polsce zmniejszy się o 2,1 mln, co będzie stanowiło 12,6% obecnego stanu zatrudnienia. </a:t>
            </a:r>
          </a:p>
          <a:p>
            <a:r>
              <a:rPr lang="pl-PL" dirty="0"/>
              <a:t>Konieczne jest wykorzystanie potencjału tzw. osób niewidocznych na rynku pracy, czyli: - osób pow. 50 roku życia; - młodych;  - osób z niepełnosprawnościami i przewlekłymi problemami zdrowotnymi; - cudzoziemców; - kobiet; - osób pełniących funkcje opiekuńcze.</a:t>
            </a:r>
          </a:p>
          <a:p>
            <a:pPr marL="0" indent="0">
              <a:buNone/>
            </a:pPr>
            <a:r>
              <a:rPr lang="pl-PL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5201142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706425D-23E1-EF4A-8026-FC91B1978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0592FD0-FC45-DF41-90D9-33DDE51E78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                        B a r d z o   d z i ę k u j ę   z a   u w a g ę     </a:t>
            </a:r>
          </a:p>
        </p:txBody>
      </p:sp>
    </p:spTree>
    <p:extLst>
      <p:ext uri="{BB962C8B-B14F-4D97-AF65-F5344CB8AC3E}">
        <p14:creationId xmlns:p14="http://schemas.microsoft.com/office/powerpoint/2010/main" val="466175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BB65A91-DD3C-294E-AD56-F5410E197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324389A-F2EB-2045-AB71-AA5D16BF1A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000" dirty="0"/>
              <a:t>Pokolenie Z, osoby urodzone miedzy 1997-2012. Jest to pierwsze pokolenie, które od dziecka dorastało  w świecie Internetu, smartfonów, mediów społecznościowych.</a:t>
            </a:r>
          </a:p>
          <a:p>
            <a:r>
              <a:rPr lang="pl-PL" sz="2000" dirty="0"/>
              <a:t>Wybrane cechy przypisane generacji Z:</a:t>
            </a:r>
          </a:p>
          <a:p>
            <a:pPr marL="0" indent="0">
              <a:buNone/>
            </a:pPr>
            <a:r>
              <a:rPr lang="pl-PL" sz="2000" dirty="0"/>
              <a:t>     - cyfrowi tubylcy (naturalna swoboda w korzystaniu z technologii),</a:t>
            </a:r>
          </a:p>
          <a:p>
            <a:pPr marL="0" indent="0">
              <a:buNone/>
            </a:pPr>
            <a:r>
              <a:rPr lang="pl-PL" sz="2000" dirty="0"/>
              <a:t>      - krótki horyzont uwagi ( nie przeszłość, przyszłość ale teraźniejszość),</a:t>
            </a:r>
          </a:p>
          <a:p>
            <a:pPr marL="0" indent="0">
              <a:buNone/>
            </a:pPr>
            <a:r>
              <a:rPr lang="pl-PL" sz="2000" dirty="0"/>
              <a:t>      - wysoka wrażliwość na autentyczność ( nie ufają szerokim przekazom, szerokiej wiedzy),</a:t>
            </a:r>
          </a:p>
          <a:p>
            <a:pPr marL="0" indent="0">
              <a:buNone/>
            </a:pPr>
            <a:r>
              <a:rPr lang="pl-PL" sz="2000" dirty="0"/>
              <a:t>      - świadomość społeczna (równość, prawa człowieka, ekologia),</a:t>
            </a:r>
          </a:p>
          <a:p>
            <a:pPr marL="0" indent="0">
              <a:buNone/>
            </a:pPr>
            <a:r>
              <a:rPr lang="pl-PL" sz="2000" dirty="0"/>
              <a:t>      - poszukiwanie równowagi i sensu ( praca nie za wszelką ceną),</a:t>
            </a:r>
          </a:p>
          <a:p>
            <a:pPr marL="0" indent="0">
              <a:buNone/>
            </a:pPr>
            <a:r>
              <a:rPr lang="pl-PL" sz="2000" dirty="0"/>
              <a:t>      - indywidualizm ( nie chcę dla wszystkich, chcę dla mnie)</a:t>
            </a:r>
          </a:p>
        </p:txBody>
      </p:sp>
    </p:spTree>
    <p:extLst>
      <p:ext uri="{BB962C8B-B14F-4D97-AF65-F5344CB8AC3E}">
        <p14:creationId xmlns:p14="http://schemas.microsoft.com/office/powerpoint/2010/main" val="2576023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734E9B3-93E0-4740-B9EB-AA1CC2F62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CC0CEA3-9D45-494B-A905-7BF4B1440F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Definicja kompetencji:</a:t>
            </a:r>
          </a:p>
          <a:p>
            <a:pPr marL="0" indent="0">
              <a:buNone/>
            </a:pPr>
            <a:r>
              <a:rPr lang="pl-PL" dirty="0"/>
              <a:t> „Zbiór wiedzy, uzdolnień, stylów działania, osobowości, wyznawanych zasad, zainteresowań i innych cech, które używane i rozwijane w procesie pracy prowadzą do osiągania rezultatów zgodnych ze strategicznymi zamierzeniami przedsiębiorstwa” (A. </a:t>
            </a:r>
            <a:r>
              <a:rPr lang="pl-PL" dirty="0" err="1"/>
              <a:t>Sajkiewicz</a:t>
            </a:r>
            <a:r>
              <a:rPr lang="pl-PL" dirty="0"/>
              <a:t>).</a:t>
            </a:r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 „Kompetencje to wszelkie cechy pracownika, które używane i rozwijane w pracy prowadzą do osiągania rezultatów zgodnych z celami przedsiębiorstwa”( T. Rostkowski).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51439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6F2EA41-3B8E-5345-BFFB-324A509B9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5FE6F7A-DB1B-FD4F-BFDB-D6554DBAA6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Rodzaje kompetencji pracowników:</a:t>
            </a:r>
          </a:p>
          <a:p>
            <a:pPr marL="0" indent="0">
              <a:buNone/>
            </a:pPr>
            <a:r>
              <a:rPr lang="pl-PL" dirty="0"/>
              <a:t> - Kompetencje kluczowe: - kompetencje organizacyjne, - zarządcze, specyficzne i stanowiskowe, - osobiste (T. </a:t>
            </a:r>
            <a:r>
              <a:rPr lang="pl-PL" dirty="0" err="1"/>
              <a:t>Oleksyn</a:t>
            </a:r>
            <a:r>
              <a:rPr lang="pl-PL" dirty="0"/>
              <a:t>);</a:t>
            </a:r>
          </a:p>
          <a:p>
            <a:pPr marL="0" indent="0">
              <a:buNone/>
            </a:pPr>
            <a:r>
              <a:rPr lang="pl-PL" dirty="0"/>
              <a:t>- Kompetencje poznawcze: - funkcjonalne (zawodowe, stanowiskowe), -społeczne (dot. kontaktów z ludźmi ( J. </a:t>
            </a:r>
            <a:r>
              <a:rPr lang="pl-PL" dirty="0" err="1"/>
              <a:t>Winterton</a:t>
            </a:r>
            <a:r>
              <a:rPr lang="pl-PL" dirty="0"/>
              <a:t>);</a:t>
            </a:r>
          </a:p>
          <a:p>
            <a:pPr marL="0" indent="0">
              <a:buNone/>
            </a:pPr>
            <a:r>
              <a:rPr lang="pl-PL" dirty="0"/>
              <a:t>- Kompetencje uniwersalne (niezbędne w każdym zawodzie, na każdym stanowisku, związane ze współpracą z ludźmi, tzw. m i ę k k i e), np. – komunikatywność, - kontaktowość, wytrwałość w dążeniu do celu,- przedsiębiorczość, - innowacyjność, -wyrozumiałość, - odpowiedzialność, - kreatywność, - samodzielność, - decyzyjność, - wzajemne zrozumienie, - zdolność negocjacji, - etyczne postępowanie.</a:t>
            </a:r>
          </a:p>
        </p:txBody>
      </p:sp>
    </p:spTree>
    <p:extLst>
      <p:ext uri="{BB962C8B-B14F-4D97-AF65-F5344CB8AC3E}">
        <p14:creationId xmlns:p14="http://schemas.microsoft.com/office/powerpoint/2010/main" val="3959222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D3CC237-0183-B643-BB2F-3801A018A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AB479A1-477C-0048-A202-AF457EF7FC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Kompetencje specyficzne dla zawodu, określają tożsamość grupy zawodowej, tzw. t w a r d e:</a:t>
            </a:r>
          </a:p>
          <a:p>
            <a:pPr marL="0" indent="0">
              <a:buNone/>
            </a:pPr>
            <a:r>
              <a:rPr lang="pl-PL" dirty="0"/>
              <a:t>- wiedza zawodowa, - praktyczne umiejętności i doświadczenie zawodowe, - profesjonalizm, - skuteczność i efektywność, - znajomość języka obcego, - dbałość o warunki pracy /fizyczne i społeczne/, - dbałość o własny rozwój zawodowy.</a:t>
            </a:r>
          </a:p>
        </p:txBody>
      </p:sp>
    </p:spTree>
    <p:extLst>
      <p:ext uri="{BB962C8B-B14F-4D97-AF65-F5344CB8AC3E}">
        <p14:creationId xmlns:p14="http://schemas.microsoft.com/office/powerpoint/2010/main" val="333642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AD7B34-F1A8-F448-8A68-9D21F662A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0E6C2D8-7220-7643-BBDD-941CF87DF5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Kompetencje miękkie pokolenia Z w pracy zawodowej</a:t>
            </a:r>
          </a:p>
          <a:p>
            <a:pPr marL="0" indent="0">
              <a:buNone/>
            </a:pPr>
            <a:r>
              <a:rPr lang="pl-PL" dirty="0"/>
              <a:t>  /wyniki badań Platformy Doradztwa Edukacyjnego i Zawodowego Inteligent, firmy Adecco, Polskiego Instytutu Ekonomicznego/</a:t>
            </a:r>
          </a:p>
          <a:p>
            <a:pPr>
              <a:buFontTx/>
              <a:buChar char="-"/>
            </a:pPr>
            <a:r>
              <a:rPr lang="pl-PL" dirty="0"/>
              <a:t>50% badanych /menadżerowie, osoby odpowiedzialne za zatrudnienie/ stwierdziło, że: - pokolenie Z wykazuje brak silnej etyki pracy; - ma trudności z komunikacją; - źle radzi sobie z przyjmowaniem opinii zwrotnych; - nie realistyczne oczekiwania wobec miejsca pracy; - ma problemy w relacji ze swoimi przełożonymi.</a:t>
            </a:r>
          </a:p>
          <a:p>
            <a:pPr>
              <a:buFontTx/>
              <a:buChar char="-"/>
            </a:pPr>
            <a:r>
              <a:rPr lang="pl-PL" dirty="0"/>
              <a:t>„ Nie znają podstawowych umiejętności społecznych w kontaktach z klientami, współpracownikami w kwestiach etykiety w miejscu pracy”</a:t>
            </a:r>
          </a:p>
          <a:p>
            <a:pPr>
              <a:buFontTx/>
              <a:buChar char="-"/>
            </a:pP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210434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936306A-0BC9-1847-83B0-609F9AE34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3247625-3DAB-0D4F-8196-5583A50285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Badani zwracali uwagę, że: - część zatrudnionych „</a:t>
            </a:r>
            <a:r>
              <a:rPr lang="pl-PL" dirty="0" err="1"/>
              <a:t>Zetek</a:t>
            </a:r>
            <a:r>
              <a:rPr lang="pl-PL" dirty="0"/>
              <a:t>” miała    trudności z zarządzaniem swoimi obowiązkami zawodowymi; - nieodpowiednio się ubierała; - miała problem z punktualnością; - brakuje im samodzielności i liczy na wsparcie rodziców w poszukiwaniu pracy /25% zabrało na rozmowy kwalifikacyjne swoich rodziców/.</a:t>
            </a:r>
          </a:p>
          <a:p>
            <a:r>
              <a:rPr lang="pl-PL" dirty="0"/>
              <a:t>Pokolenie Z boi się rozmów przez  t e l e f o n.</a:t>
            </a:r>
          </a:p>
          <a:p>
            <a:pPr marL="0" indent="0">
              <a:buNone/>
            </a:pPr>
            <a:r>
              <a:rPr lang="pl-PL" dirty="0"/>
              <a:t>  „Dla młodych pracowników rozmowa telefoniczna jest źródłem paniki. E-maile, wiadomości sms, to dla nich naturalna forma kontaktu, ale rozmowa głosowa to coś, co wymaga odwagi i doświadczenia”</a:t>
            </a:r>
          </a:p>
        </p:txBody>
      </p:sp>
    </p:spTree>
    <p:extLst>
      <p:ext uri="{BB962C8B-B14F-4D97-AF65-F5344CB8AC3E}">
        <p14:creationId xmlns:p14="http://schemas.microsoft.com/office/powerpoint/2010/main" val="1840446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57B72EC-6E23-CD45-B274-2EBA15B4F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16188F8-E1D0-5F47-8906-1FE7FC43D7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„W świetle pełnym cyfrowych rozwiązań, rozmowa, głos staje się dobrem luksusowym”.</a:t>
            </a:r>
          </a:p>
          <a:p>
            <a:pPr marL="0" indent="0">
              <a:buNone/>
            </a:pPr>
            <a:r>
              <a:rPr lang="pl-PL" dirty="0"/>
              <a:t>„Nie dzwoń, napisz”.</a:t>
            </a:r>
          </a:p>
          <a:p>
            <a:pPr marL="0" indent="0">
              <a:buNone/>
            </a:pPr>
            <a:r>
              <a:rPr lang="pl-PL" dirty="0"/>
              <a:t>  Firmy uczą prowadzenia umiejętności rozmowy telefonicznej z klientem, budowania relacji z rozmówcą, umiejętności słuchania, uczą rozwoju kompetencji miękkich.</a:t>
            </a:r>
          </a:p>
        </p:txBody>
      </p:sp>
    </p:spTree>
    <p:extLst>
      <p:ext uri="{BB962C8B-B14F-4D97-AF65-F5344CB8AC3E}">
        <p14:creationId xmlns:p14="http://schemas.microsoft.com/office/powerpoint/2010/main" val="3113257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C8420EF-5DEA-BB4D-A652-192A7C334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16CB1FA-0B8B-684F-B399-BC8A5E240E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Skutki braku kompetencji miękkich:</a:t>
            </a:r>
          </a:p>
          <a:p>
            <a:pPr marL="0" indent="0">
              <a:buNone/>
            </a:pPr>
            <a:r>
              <a:rPr lang="pl-PL" dirty="0"/>
              <a:t>  - wypalenie z a w o d o w e : - 46% pracowników generacji Z mierzyło się z wypaleniem zawodowym, zmagali się z: -brakiem chęci, energii do pracy; - poczuciem monotonii, bezsensu; - ciągłym stresem; - problemem ze zdrowiem psychicznym i fizycznym.</a:t>
            </a:r>
          </a:p>
          <a:p>
            <a:pPr marL="0" indent="0">
              <a:buNone/>
            </a:pPr>
            <a:r>
              <a:rPr lang="pl-PL" dirty="0"/>
              <a:t>Ale też „</a:t>
            </a:r>
            <a:r>
              <a:rPr lang="pl-PL" dirty="0" err="1"/>
              <a:t>Zetki</a:t>
            </a:r>
            <a:r>
              <a:rPr lang="pl-PL" dirty="0"/>
              <a:t>” nie otrzymują wsparcia od swoich przełożonych /38% badanych firm nie oferuje wsparcia psychologicznego młodym pracownikom/. </a:t>
            </a:r>
          </a:p>
          <a:p>
            <a:pPr marL="0" indent="0">
              <a:buNone/>
            </a:pPr>
            <a:r>
              <a:rPr lang="pl-PL" dirty="0"/>
              <a:t>Według badanych menedżerów /41%/ pracownicy z pokolenia Z częściej od swoich starszych współpracowników korzystają ze zwolnień lekarskich związanych z pogorszeniem się zdrowia psychicznego.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2429638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988</Words>
  <Application>Microsoft Macintosh PowerPoint</Application>
  <PresentationFormat>Panoramiczny</PresentationFormat>
  <Paragraphs>51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Motyw pakietu Office</vt:lpstr>
      <vt:lpstr>Kompetencje miękkie w pracy zawodowej pokolenia Z 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Jan Sikora</dc:creator>
  <cp:lastModifiedBy>Jan Sikora</cp:lastModifiedBy>
  <cp:revision>19</cp:revision>
  <dcterms:created xsi:type="dcterms:W3CDTF">2025-10-24T16:56:03Z</dcterms:created>
  <dcterms:modified xsi:type="dcterms:W3CDTF">2025-10-24T19:28:40Z</dcterms:modified>
</cp:coreProperties>
</file>