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3" r:id="rId31"/>
    <p:sldId id="286" r:id="rId32"/>
    <p:sldId id="292" r:id="rId33"/>
    <p:sldId id="290" r:id="rId34"/>
    <p:sldId id="287" r:id="rId35"/>
    <p:sldId id="291" r:id="rId3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at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42F6B0-8A1D-4929-A7AB-F9585864B6C6}" v="1" dt="2025-10-24T06:10:34.21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CFEB"/>
          </a:solidFill>
        </a:fill>
      </a:tcStyle>
    </a:wholeTbl>
    <a:band2H>
      <a:tcTxStyle/>
      <a:tcStyle>
        <a:tcBdr/>
        <a:fill>
          <a:solidFill>
            <a:srgbClr val="E9E8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D1E6"/>
          </a:solidFill>
        </a:fill>
      </a:tcStyle>
    </a:wholeTbl>
    <a:band2H>
      <a:tcTxStyle/>
      <a:tcStyle>
        <a:tcBdr/>
        <a:fill>
          <a:solidFill>
            <a:srgbClr val="F2E9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F4DF"/>
          </a:solidFill>
        </a:fill>
      </a:tcStyle>
    </a:wholeTbl>
    <a:band2H>
      <a:tcTxStyle/>
      <a:tcStyle>
        <a:tcBdr/>
        <a:fill>
          <a:solidFill>
            <a:srgbClr val="EEF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ur Kisiołek [Konbet]" userId="ce3ffedc-9583-4492-aec7-b0061239adb5" providerId="ADAL" clId="{153736C0-BE22-4DF2-B439-489C86E0308F}"/>
    <pc:docChg chg="addSld modSld sldOrd">
      <pc:chgData name="Artur Kisiołek [Konbet]" userId="ce3ffedc-9583-4492-aec7-b0061239adb5" providerId="ADAL" clId="{153736C0-BE22-4DF2-B439-489C86E0308F}" dt="2025-10-24T06:13:21.684" v="51"/>
      <pc:docMkLst>
        <pc:docMk/>
      </pc:docMkLst>
      <pc:sldChg chg="modSp add mod ord">
        <pc:chgData name="Artur Kisiołek [Konbet]" userId="ce3ffedc-9583-4492-aec7-b0061239adb5" providerId="ADAL" clId="{153736C0-BE22-4DF2-B439-489C86E0308F}" dt="2025-10-24T06:13:21.684" v="51"/>
        <pc:sldMkLst>
          <pc:docMk/>
          <pc:sldMk cId="1030798887" sldId="293"/>
        </pc:sldMkLst>
        <pc:spChg chg="mod">
          <ac:chgData name="Artur Kisiołek [Konbet]" userId="ce3ffedc-9583-4492-aec7-b0061239adb5" providerId="ADAL" clId="{153736C0-BE22-4DF2-B439-489C86E0308F}" dt="2025-10-24T06:11:06.368" v="4" actId="20577"/>
          <ac:spMkLst>
            <pc:docMk/>
            <pc:sldMk cId="1030798887" sldId="293"/>
            <ac:spMk id="13" creationId="{5A64C9E2-FB2C-E8EC-8350-2BAC6E474EC7}"/>
          </ac:spMkLst>
        </pc:spChg>
        <pc:spChg chg="mod">
          <ac:chgData name="Artur Kisiołek [Konbet]" userId="ce3ffedc-9583-4492-aec7-b0061239adb5" providerId="ADAL" clId="{153736C0-BE22-4DF2-B439-489C86E0308F}" dt="2025-10-24T06:10:50.420" v="1"/>
          <ac:spMkLst>
            <pc:docMk/>
            <pc:sldMk cId="1030798887" sldId="293"/>
            <ac:spMk id="14" creationId="{847B38C3-5287-426E-1777-46EE80708336}"/>
          </ac:spMkLst>
        </pc:spChg>
        <pc:spChg chg="mod">
          <ac:chgData name="Artur Kisiołek [Konbet]" userId="ce3ffedc-9583-4492-aec7-b0061239adb5" providerId="ADAL" clId="{153736C0-BE22-4DF2-B439-489C86E0308F}" dt="2025-10-24T06:12:54.977" v="49" actId="1036"/>
          <ac:spMkLst>
            <pc:docMk/>
            <pc:sldMk cId="1030798887" sldId="293"/>
            <ac:spMk id="15" creationId="{1750D0A1-CC58-740F-A032-83E337EBFFCF}"/>
          </ac:spMkLst>
        </pc:spChg>
        <pc:spChg chg="mod">
          <ac:chgData name="Artur Kisiołek [Konbet]" userId="ce3ffedc-9583-4492-aec7-b0061239adb5" providerId="ADAL" clId="{153736C0-BE22-4DF2-B439-489C86E0308F}" dt="2025-10-24T06:11:31.757" v="16" actId="1037"/>
          <ac:spMkLst>
            <pc:docMk/>
            <pc:sldMk cId="1030798887" sldId="293"/>
            <ac:spMk id="16" creationId="{403DFC79-145F-79D1-CD21-980A7D92E172}"/>
          </ac:spMkLst>
        </pc:spChg>
        <pc:spChg chg="mod">
          <ac:chgData name="Artur Kisiołek [Konbet]" userId="ce3ffedc-9583-4492-aec7-b0061239adb5" providerId="ADAL" clId="{153736C0-BE22-4DF2-B439-489C86E0308F}" dt="2025-10-24T06:12:45.253" v="38" actId="1035"/>
          <ac:spMkLst>
            <pc:docMk/>
            <pc:sldMk cId="1030798887" sldId="293"/>
            <ac:spMk id="17" creationId="{5E0B268D-8954-177C-DE09-E3959DAAE685}"/>
          </ac:spMkLst>
        </pc:spChg>
        <pc:spChg chg="mod">
          <ac:chgData name="Artur Kisiołek [Konbet]" userId="ce3ffedc-9583-4492-aec7-b0061239adb5" providerId="ADAL" clId="{153736C0-BE22-4DF2-B439-489C86E0308F}" dt="2025-10-24T06:12:12.216" v="21" actId="20577"/>
          <ac:spMkLst>
            <pc:docMk/>
            <pc:sldMk cId="1030798887" sldId="293"/>
            <ac:spMk id="18" creationId="{8672C4B4-7EA9-5B28-8514-58C6D4E6424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572828"/>
          <c:y val="2.1613400000000001E-2"/>
          <c:w val="0.40697299999999997"/>
          <c:h val="0.9393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Suma</c:v>
                </c:pt>
              </c:strCache>
            </c:strRef>
          </c:tx>
          <c:spPr>
            <a:solidFill>
              <a:srgbClr val="7030A0"/>
            </a:solidFill>
            <a:ln w="9525" cap="flat">
              <a:solidFill>
                <a:srgbClr val="7030A0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Sheet1!$B$1:$W$1</c:f>
              <c:strCache>
                <c:ptCount val="22"/>
                <c:pt idx="0">
                  <c:v>Dobra atmosfera</c:v>
                </c:pt>
                <c:pt idx="1">
                  <c:v>Odpowiednie dla mnie godziny pracy</c:v>
                </c:pt>
                <c:pt idx="2">
                  <c:v>Praca w zgranym zespole</c:v>
                </c:pt>
                <c:pt idx="3">
                  <c:v>Kontakt z ludźmi</c:v>
                </c:pt>
                <c:pt idx="4">
                  <c:v>Pomoc i wsparcie ze strony przełożonych</c:v>
                </c:pt>
                <c:pt idx="5">
                  <c:v>Jasno określone obowiązki i zadania do wykonania</c:v>
                </c:pt>
                <c:pt idx="6">
                  <c:v>Stabilizacja – pewność zatrudnienia</c:v>
                </c:pt>
                <c:pt idx="7">
                  <c:v>Wzajemny szacunek</c:v>
                </c:pt>
                <c:pt idx="8">
                  <c:v>Poczucie sensu wykonywanej pracy</c:v>
                </c:pt>
                <c:pt idx="9">
                  <c:v>Widoczne efekty swojej pracy</c:v>
                </c:pt>
                <c:pt idx="10">
                  <c:v>Samodzielność</c:v>
                </c:pt>
                <c:pt idx="11">
                  <c:v>Różnorodność wykonywanych zadań</c:v>
                </c:pt>
                <c:pt idx="12">
                  <c:v>Zaufanie</c:v>
                </c:pt>
                <c:pt idx="13">
                  <c:v>Odpowiedzialność – możliwość podejmowania decyzji</c:v>
                </c:pt>
                <c:pt idx="14">
                  <c:v>Szczerość</c:v>
                </c:pt>
                <c:pt idx="15">
                  <c:v>Spokój</c:v>
                </c:pt>
                <c:pt idx="16">
                  <c:v>Wyrozumiałych przełożonych</c:v>
                </c:pt>
                <c:pt idx="17">
                  <c:v>Równe traktowanie ze strony pracodawcy</c:v>
                </c:pt>
                <c:pt idx="18">
                  <c:v>Możliwość kreatywnego działania (realizacji własnych pomysłów)</c:v>
                </c:pt>
                <c:pt idx="19">
                  <c:v>Wyzwania przed jakimi staję</c:v>
                </c:pt>
                <c:pt idx="20">
                  <c:v>Nie ma takich elementów</c:v>
                </c:pt>
                <c:pt idx="21">
                  <c:v>Możliwość uczenia się, rozwoju zawodowego</c:v>
                </c:pt>
              </c:strCache>
            </c:strRef>
          </c:cat>
          <c:val>
            <c:numRef>
              <c:f>Sheet1!$B$2:$W$2</c:f>
              <c:numCache>
                <c:formatCode>General</c:formatCode>
                <c:ptCount val="22"/>
                <c:pt idx="0">
                  <c:v>0.68913000000000002</c:v>
                </c:pt>
                <c:pt idx="1">
                  <c:v>0.51521700000000004</c:v>
                </c:pt>
                <c:pt idx="2">
                  <c:v>0.47826099999999999</c:v>
                </c:pt>
                <c:pt idx="3">
                  <c:v>0.46521699999999999</c:v>
                </c:pt>
                <c:pt idx="4">
                  <c:v>0.41087000000000001</c:v>
                </c:pt>
                <c:pt idx="5">
                  <c:v>0.39782600000000001</c:v>
                </c:pt>
                <c:pt idx="6">
                  <c:v>0.395652</c:v>
                </c:pt>
                <c:pt idx="7">
                  <c:v>0.38478299999999999</c:v>
                </c:pt>
                <c:pt idx="8">
                  <c:v>0.36739100000000002</c:v>
                </c:pt>
                <c:pt idx="9">
                  <c:v>0.34565200000000001</c:v>
                </c:pt>
                <c:pt idx="10">
                  <c:v>0.34347800000000001</c:v>
                </c:pt>
                <c:pt idx="11">
                  <c:v>0.33695700000000001</c:v>
                </c:pt>
                <c:pt idx="12">
                  <c:v>0.321739</c:v>
                </c:pt>
                <c:pt idx="13">
                  <c:v>0.28043499999999999</c:v>
                </c:pt>
                <c:pt idx="14">
                  <c:v>0.26739099999999999</c:v>
                </c:pt>
                <c:pt idx="15">
                  <c:v>0.25434800000000002</c:v>
                </c:pt>
                <c:pt idx="16">
                  <c:v>0.25217400000000001</c:v>
                </c:pt>
                <c:pt idx="17">
                  <c:v>0.25</c:v>
                </c:pt>
                <c:pt idx="18">
                  <c:v>0.23260900000000001</c:v>
                </c:pt>
                <c:pt idx="19">
                  <c:v>0.217391</c:v>
                </c:pt>
                <c:pt idx="20">
                  <c:v>2.6086999999999999E-2</c:v>
                </c:pt>
                <c:pt idx="21">
                  <c:v>4.3480000000000003E-3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9-4160-8FEA-5A3B62D22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0.75"/>
          <c:min val="0"/>
        </c:scaling>
        <c:delete val="0"/>
        <c:axPos val="t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2"/>
        <c:crosses val="autoZero"/>
        <c:crossBetween val="between"/>
        <c:majorUnit val="0.75"/>
        <c:minorUnit val="0.3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69082699999999997"/>
          <c:y val="7.7822600000000006E-2"/>
          <c:w val="0.28503400000000001"/>
          <c:h val="0.880372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7030A0"/>
            </a:solidFill>
            <a:ln w="9525" cap="flat">
              <a:solidFill>
                <a:srgbClr val="7030A0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Pracować w godzinach nadliczbowych</c:v>
                </c:pt>
                <c:pt idx="1">
                  <c:v>Pracować w czasie prywatnym</c:v>
                </c:pt>
                <c:pt idx="2">
                  <c:v>Dać z siebie wszystko aby pokazać się z jak najlepszej strony</c:v>
                </c:pt>
                <c:pt idx="3">
                  <c:v>Podnosić swoje kwalifikacje, ale w godzinach pracy</c:v>
                </c:pt>
                <c:pt idx="4">
                  <c:v>Nieustannie podnosić swoje kwalifikacje (także po godzinach pracy)</c:v>
                </c:pt>
                <c:pt idx="5">
                  <c:v>Zmienić swoje plany życiowe</c:v>
                </c:pt>
                <c:pt idx="6">
                  <c:v>Poświęcić bardzo dużo</c:v>
                </c:pt>
                <c:pt idx="7">
                  <c:v>Dla obecnej – nic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0.55944099999999997</c:v>
                </c:pt>
                <c:pt idx="1">
                  <c:v>0.286713</c:v>
                </c:pt>
                <c:pt idx="2">
                  <c:v>0.51049</c:v>
                </c:pt>
                <c:pt idx="3">
                  <c:v>0</c:v>
                </c:pt>
                <c:pt idx="4">
                  <c:v>0.41258699999999998</c:v>
                </c:pt>
                <c:pt idx="5">
                  <c:v>0.104895</c:v>
                </c:pt>
                <c:pt idx="6">
                  <c:v>0.223776</c:v>
                </c:pt>
                <c:pt idx="7">
                  <c:v>0.12587400000000001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8-4B33-B56D-D7C49830D9C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E59EDD"/>
            </a:solidFill>
            <a:ln w="9525" cap="flat">
              <a:solidFill>
                <a:srgbClr val="E59EDD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Pracować w godzinach nadliczbowych</c:v>
                </c:pt>
                <c:pt idx="1">
                  <c:v>Pracować w czasie prywatnym</c:v>
                </c:pt>
                <c:pt idx="2">
                  <c:v>Dać z siebie wszystko aby pokazać się z jak najlepszej strony</c:v>
                </c:pt>
                <c:pt idx="3">
                  <c:v>Podnosić swoje kwalifikacje, ale w godzinach pracy</c:v>
                </c:pt>
                <c:pt idx="4">
                  <c:v>Nieustannie podnosić swoje kwalifikacje (także po godzinach pracy)</c:v>
                </c:pt>
                <c:pt idx="5">
                  <c:v>Zmienić swoje plany życiowe</c:v>
                </c:pt>
                <c:pt idx="6">
                  <c:v>Poświęcić bardzo dużo</c:v>
                </c:pt>
                <c:pt idx="7">
                  <c:v>Dla obecnej – nic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0.34700300000000001</c:v>
                </c:pt>
                <c:pt idx="1">
                  <c:v>0.15772900000000001</c:v>
                </c:pt>
                <c:pt idx="2">
                  <c:v>0.46372200000000002</c:v>
                </c:pt>
                <c:pt idx="3">
                  <c:v>3.1549999999999998E-3</c:v>
                </c:pt>
                <c:pt idx="4">
                  <c:v>0.30599399999999999</c:v>
                </c:pt>
                <c:pt idx="5">
                  <c:v>6.6245999999999999E-2</c:v>
                </c:pt>
                <c:pt idx="6">
                  <c:v>0.17350199999999999</c:v>
                </c:pt>
                <c:pt idx="7">
                  <c:v>0.13564699999999999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A8-4B33-B56D-D7C49830D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900" b="1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2"/>
        <c:crosses val="autoZero"/>
        <c:crossBetween val="between"/>
        <c:majorUnit val="0.15"/>
        <c:minorUnit val="7.4999999999999997E-2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48078900000000002"/>
          <c:y val="0"/>
          <c:w val="0.31343599999999999"/>
          <c:h val="5.18635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900" b="1" i="0" u="none" strike="noStrike">
              <a:solidFill>
                <a:srgbClr val="000000"/>
              </a:solidFill>
              <a:latin typeface="Aptos"/>
            </a:defRPr>
          </a:pPr>
          <a:endParaRPr lang="pl-P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9035099999999999"/>
          <c:y val="8.4331500000000004E-2"/>
          <c:w val="0.77349599999999996"/>
          <c:h val="0.87141199999999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7030A0"/>
            </a:solidFill>
            <a:ln w="9525" cap="flat">
              <a:solidFill>
                <a:srgbClr val="7030A0"/>
              </a:solidFill>
              <a:prstDash val="solid"/>
              <a:round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Bardzo niski</c:v>
                </c:pt>
                <c:pt idx="1">
                  <c:v>Niski</c:v>
                </c:pt>
                <c:pt idx="2">
                  <c:v>Przeciętny</c:v>
                </c:pt>
                <c:pt idx="3">
                  <c:v>Wysoki</c:v>
                </c:pt>
                <c:pt idx="4">
                  <c:v>Bardzo wysoki</c:v>
                </c:pt>
                <c:pt idx="5">
                  <c:v>Nie wiem</c:v>
                </c:pt>
                <c:pt idx="6">
                  <c:v>Brak odpowiedzi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2.0979000000000001E-2</c:v>
                </c:pt>
                <c:pt idx="1">
                  <c:v>0.104895</c:v>
                </c:pt>
                <c:pt idx="2">
                  <c:v>0.35664299999999999</c:v>
                </c:pt>
                <c:pt idx="3">
                  <c:v>0.38461499999999998</c:v>
                </c:pt>
                <c:pt idx="4">
                  <c:v>9.7902000000000003E-2</c:v>
                </c:pt>
                <c:pt idx="5">
                  <c:v>2.0979000000000001E-2</c:v>
                </c:pt>
                <c:pt idx="6">
                  <c:v>1.3986E-2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9-4B41-B85B-DDE87381570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E59EDD"/>
            </a:solidFill>
            <a:ln w="9525" cap="flat">
              <a:solidFill>
                <a:srgbClr val="E59EDD"/>
              </a:solidFill>
              <a:prstDash val="solid"/>
              <a:round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Bardzo niski</c:v>
                </c:pt>
                <c:pt idx="1">
                  <c:v>Niski</c:v>
                </c:pt>
                <c:pt idx="2">
                  <c:v>Przeciętny</c:v>
                </c:pt>
                <c:pt idx="3">
                  <c:v>Wysoki</c:v>
                </c:pt>
                <c:pt idx="4">
                  <c:v>Bardzo wysoki</c:v>
                </c:pt>
                <c:pt idx="5">
                  <c:v>Nie wiem</c:v>
                </c:pt>
                <c:pt idx="6">
                  <c:v>Brak odpowiedzi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3.1545999999999998E-2</c:v>
                </c:pt>
                <c:pt idx="1">
                  <c:v>0.104101</c:v>
                </c:pt>
                <c:pt idx="2">
                  <c:v>0.45741300000000001</c:v>
                </c:pt>
                <c:pt idx="3">
                  <c:v>0.30914799999999998</c:v>
                </c:pt>
                <c:pt idx="4">
                  <c:v>5.6781999999999999E-2</c:v>
                </c:pt>
                <c:pt idx="5">
                  <c:v>1.2618000000000001E-2</c:v>
                </c:pt>
                <c:pt idx="6">
                  <c:v>2.8391E-2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9-4B41-B85B-DDE873815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800" b="1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2"/>
        <c:crosses val="autoZero"/>
        <c:crossBetween val="between"/>
        <c:majorUnit val="0.125"/>
        <c:minorUnit val="6.25E-2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33169100000000001"/>
          <c:y val="0"/>
          <c:w val="0.35283199999999998"/>
          <c:h val="5.4110199999999997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900" b="1" i="0" u="none" strike="noStrike">
              <a:solidFill>
                <a:srgbClr val="000000"/>
              </a:solidFill>
              <a:latin typeface="Aptos"/>
            </a:defRPr>
          </a:pPr>
          <a:endParaRPr lang="pl-P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4285999999999999"/>
          <c:y val="2.6558100000000001E-2"/>
          <c:w val="0.72908300000000004"/>
          <c:h val="0.92774400000000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Suma</c:v>
                </c:pt>
              </c:strCache>
            </c:strRef>
          </c:tx>
          <c:spPr>
            <a:solidFill>
              <a:srgbClr val="7030A0"/>
            </a:solidFill>
            <a:ln w="9525" cap="flat">
              <a:solidFill>
                <a:srgbClr val="7030A0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Bardzo niski</c:v>
                </c:pt>
                <c:pt idx="1">
                  <c:v>Niski</c:v>
                </c:pt>
                <c:pt idx="2">
                  <c:v>Przeciętny</c:v>
                </c:pt>
                <c:pt idx="3">
                  <c:v>Wysoki</c:v>
                </c:pt>
                <c:pt idx="4">
                  <c:v>Bardzo wysoki</c:v>
                </c:pt>
                <c:pt idx="5">
                  <c:v>Nie wiem</c:v>
                </c:pt>
                <c:pt idx="6">
                  <c:v>Brak odpowiedzi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1.3043000000000001E-2</c:v>
                </c:pt>
                <c:pt idx="1">
                  <c:v>5.2173999999999998E-2</c:v>
                </c:pt>
                <c:pt idx="2">
                  <c:v>0.447826</c:v>
                </c:pt>
                <c:pt idx="3">
                  <c:v>0.34782600000000002</c:v>
                </c:pt>
                <c:pt idx="4">
                  <c:v>6.9565000000000002E-2</c:v>
                </c:pt>
                <c:pt idx="5">
                  <c:v>4.1304E-2</c:v>
                </c:pt>
                <c:pt idx="6">
                  <c:v>2.8261000000000001E-2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6-49E5-A320-50E7EC73C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000" b="1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0.5"/>
        </c:scaling>
        <c:delete val="0"/>
        <c:axPos val="t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2"/>
        <c:crosses val="autoZero"/>
        <c:crossBetween val="between"/>
        <c:majorUnit val="0.125"/>
        <c:minorUnit val="6.25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64913299999999996"/>
          <c:y val="2.1063999999999999E-2"/>
          <c:w val="0.33349000000000001"/>
          <c:h val="0.9405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Suma</c:v>
                </c:pt>
              </c:strCache>
            </c:strRef>
          </c:tx>
          <c:spPr>
            <a:solidFill>
              <a:srgbClr val="7030A0"/>
            </a:solidFill>
            <a:ln w="9525" cap="flat">
              <a:solidFill>
                <a:srgbClr val="7030A0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Sheet1!$B$1:$X$1</c:f>
              <c:strCache>
                <c:ptCount val="23"/>
                <c:pt idx="0">
                  <c:v>Samodzielność finansowa (niezależność)</c:v>
                </c:pt>
                <c:pt idx="1">
                  <c:v>Konieczność utrzymania</c:v>
                </c:pt>
                <c:pt idx="2">
                  <c:v>Wynagrodzenie</c:v>
                </c:pt>
                <c:pt idx="3">
                  <c:v>Stabilność, pewność zatrudnienia</c:v>
                </c:pt>
                <c:pt idx="4">
                  <c:v>Wspierająca atmosfera (m.in. wyrozumiałość przełożonych, praca w zgranym zespole)</c:v>
                </c:pt>
                <c:pt idx="5">
                  <c:v>Dodatkowe premie</c:v>
                </c:pt>
                <c:pt idx="6">
                  <c:v>Szacunek ze strony pracodawcy i współpracowników</c:v>
                </c:pt>
                <c:pt idx="7">
                  <c:v>Satysfakcja z wykonywanej pracy</c:v>
                </c:pt>
                <c:pt idx="8">
                  <c:v>Warunki pracy (m.in. godziny ramowe, elastyczny czas pracy, komfort)</c:v>
                </c:pt>
                <c:pt idx="9">
                  <c:v>Możliwość realizacji celów życiowych</c:v>
                </c:pt>
                <c:pt idx="10">
                  <c:v>Możliwość rozwoju zawodowego (zdobywanie wiedzy i doświadczenia)</c:v>
                </c:pt>
                <c:pt idx="11">
                  <c:v>Kontakt z ludźmi</c:v>
                </c:pt>
                <c:pt idx="12">
                  <c:v>Poczucie odpowiedzialności za wykonywaną pracę</c:v>
                </c:pt>
                <c:pt idx="13">
                  <c:v>Osiągane efekty (rezultaty, cele)</c:v>
                </c:pt>
                <c:pt idx="14">
                  <c:v>Możliwość samorealizacji</c:v>
                </c:pt>
                <c:pt idx="15">
                  <c:v>Uznanie ze strony przełożonych</c:v>
                </c:pt>
                <c:pt idx="16">
                  <c:v>Uznanie ze strony współpracowników</c:v>
                </c:pt>
                <c:pt idx="17">
                  <c:v>Możliwość awansu zawodowego</c:v>
                </c:pt>
                <c:pt idx="18">
                  <c:v>Kursy i szkolenia finansowane przez pracodawcę</c:v>
                </c:pt>
                <c:pt idx="19">
                  <c:v>Wpływ na rozwój firmy (organizacji) w której pracuję</c:v>
                </c:pt>
                <c:pt idx="20">
                  <c:v>Motywująca kultura organizacyjna</c:v>
                </c:pt>
                <c:pt idx="21">
                  <c:v>Pakiet socjalny</c:v>
                </c:pt>
                <c:pt idx="22">
                  <c:v>Spotkania integracyjne</c:v>
                </c:pt>
              </c:strCache>
            </c:strRef>
          </c:cat>
          <c:val>
            <c:numRef>
              <c:f>Sheet1!$B$2:$X$2</c:f>
              <c:numCache>
                <c:formatCode>General</c:formatCode>
                <c:ptCount val="23"/>
                <c:pt idx="0">
                  <c:v>0.341304</c:v>
                </c:pt>
                <c:pt idx="1">
                  <c:v>0.31739099999999998</c:v>
                </c:pt>
                <c:pt idx="2">
                  <c:v>0.30652200000000002</c:v>
                </c:pt>
                <c:pt idx="3">
                  <c:v>0.28913</c:v>
                </c:pt>
                <c:pt idx="4">
                  <c:v>0.27173900000000001</c:v>
                </c:pt>
                <c:pt idx="5">
                  <c:v>0.26521699999999998</c:v>
                </c:pt>
                <c:pt idx="6">
                  <c:v>0.25869599999999998</c:v>
                </c:pt>
                <c:pt idx="7">
                  <c:v>0.243478</c:v>
                </c:pt>
                <c:pt idx="8">
                  <c:v>0.236957</c:v>
                </c:pt>
                <c:pt idx="9">
                  <c:v>0.22608700000000001</c:v>
                </c:pt>
                <c:pt idx="10">
                  <c:v>0.21521699999999999</c:v>
                </c:pt>
                <c:pt idx="11">
                  <c:v>0.21304300000000001</c:v>
                </c:pt>
                <c:pt idx="12">
                  <c:v>0.21304300000000001</c:v>
                </c:pt>
                <c:pt idx="13">
                  <c:v>0.21087</c:v>
                </c:pt>
                <c:pt idx="14">
                  <c:v>0.18260899999999999</c:v>
                </c:pt>
                <c:pt idx="15">
                  <c:v>0.171739</c:v>
                </c:pt>
                <c:pt idx="16">
                  <c:v>0.16956499999999999</c:v>
                </c:pt>
                <c:pt idx="17">
                  <c:v>0.16956499999999999</c:v>
                </c:pt>
                <c:pt idx="18">
                  <c:v>0.15434800000000001</c:v>
                </c:pt>
                <c:pt idx="19">
                  <c:v>0.14130400000000001</c:v>
                </c:pt>
                <c:pt idx="20">
                  <c:v>0.123913</c:v>
                </c:pt>
                <c:pt idx="21">
                  <c:v>0.117391</c:v>
                </c:pt>
                <c:pt idx="22">
                  <c:v>9.3478000000000006E-2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A-495B-9445-752472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2"/>
        <c:crosses val="autoZero"/>
        <c:crossBetween val="between"/>
        <c:majorUnit val="0.1"/>
        <c:minorUnit val="0.0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54449000000000003"/>
          <c:y val="2.18519E-2"/>
          <c:w val="0.432616"/>
          <c:h val="0.89890000000000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Generacja Z</c:v>
                </c:pt>
              </c:strCache>
            </c:strRef>
          </c:tx>
          <c:spPr>
            <a:solidFill>
              <a:srgbClr val="E8E8E8"/>
            </a:solidFill>
            <a:ln w="9525" cap="flat">
              <a:solidFill>
                <a:srgbClr val="E8E8E8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Dobra atmosfera</c:v>
                </c:pt>
                <c:pt idx="1">
                  <c:v>Odpowiednie dla mnie godziny pracy</c:v>
                </c:pt>
                <c:pt idx="2">
                  <c:v>Praca w zgranym zespole</c:v>
                </c:pt>
                <c:pt idx="3">
                  <c:v>Kontakt z ludźmi</c:v>
                </c:pt>
                <c:pt idx="4">
                  <c:v>Samodzielność</c:v>
                </c:pt>
                <c:pt idx="5">
                  <c:v>Stabilizacja – pewność zatrudnienia</c:v>
                </c:pt>
                <c:pt idx="6">
                  <c:v>Poczucie sensu wykonywanej pracy</c:v>
                </c:pt>
                <c:pt idx="7">
                  <c:v>Pomoc i wsparcie ze strony przełożonych</c:v>
                </c:pt>
                <c:pt idx="8">
                  <c:v>Wzajemny szacunek</c:v>
                </c:pt>
                <c:pt idx="9">
                  <c:v>Różnorodność wykonywanych zadań</c:v>
                </c:pt>
                <c:pt idx="10">
                  <c:v>Jasno określone obowiązki i zadania do wykonania</c:v>
                </c:pt>
                <c:pt idx="11">
                  <c:v>Widoczne efekty swojej pracy</c:v>
                </c:pt>
                <c:pt idx="12">
                  <c:v>Zaufanie</c:v>
                </c:pt>
                <c:pt idx="13">
                  <c:v>Odpowiedzialność – możliwość podejmowania decyzji</c:v>
                </c:pt>
                <c:pt idx="14">
                  <c:v>Szczerość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0.68181800000000004</c:v>
                </c:pt>
                <c:pt idx="1">
                  <c:v>0.47474699999999997</c:v>
                </c:pt>
                <c:pt idx="2">
                  <c:v>0.44444400000000001</c:v>
                </c:pt>
                <c:pt idx="3">
                  <c:v>0.43939400000000001</c:v>
                </c:pt>
                <c:pt idx="4">
                  <c:v>0.25757600000000003</c:v>
                </c:pt>
                <c:pt idx="5">
                  <c:v>0.32323200000000002</c:v>
                </c:pt>
                <c:pt idx="6">
                  <c:v>0.30303000000000002</c:v>
                </c:pt>
                <c:pt idx="7">
                  <c:v>0.41414099999999998</c:v>
                </c:pt>
                <c:pt idx="8">
                  <c:v>0.34343400000000002</c:v>
                </c:pt>
                <c:pt idx="9">
                  <c:v>0.27777800000000002</c:v>
                </c:pt>
                <c:pt idx="10">
                  <c:v>0.44444400000000001</c:v>
                </c:pt>
                <c:pt idx="11">
                  <c:v>0.29292899999999999</c:v>
                </c:pt>
                <c:pt idx="12">
                  <c:v>0.25757600000000003</c:v>
                </c:pt>
                <c:pt idx="13">
                  <c:v>0.18686900000000001</c:v>
                </c:pt>
                <c:pt idx="14">
                  <c:v>0.232323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C-4D83-8A95-A272EB29761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Generacja Y</c:v>
                </c:pt>
              </c:strCache>
            </c:strRef>
          </c:tx>
          <c:spPr>
            <a:solidFill>
              <a:srgbClr val="E59EDD"/>
            </a:solidFill>
            <a:ln w="9525" cap="flat">
              <a:solidFill>
                <a:srgbClr val="E59EDD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Dobra atmosfera</c:v>
                </c:pt>
                <c:pt idx="1">
                  <c:v>Odpowiednie dla mnie godziny pracy</c:v>
                </c:pt>
                <c:pt idx="2">
                  <c:v>Praca w zgranym zespole</c:v>
                </c:pt>
                <c:pt idx="3">
                  <c:v>Kontakt z ludźmi</c:v>
                </c:pt>
                <c:pt idx="4">
                  <c:v>Samodzielność</c:v>
                </c:pt>
                <c:pt idx="5">
                  <c:v>Stabilizacja – pewność zatrudnienia</c:v>
                </c:pt>
                <c:pt idx="6">
                  <c:v>Poczucie sensu wykonywanej pracy</c:v>
                </c:pt>
                <c:pt idx="7">
                  <c:v>Pomoc i wsparcie ze strony przełożonych</c:v>
                </c:pt>
                <c:pt idx="8">
                  <c:v>Wzajemny szacunek</c:v>
                </c:pt>
                <c:pt idx="9">
                  <c:v>Różnorodność wykonywanych zadań</c:v>
                </c:pt>
                <c:pt idx="10">
                  <c:v>Jasno określone obowiązki i zadania do wykonania</c:v>
                </c:pt>
                <c:pt idx="11">
                  <c:v>Widoczne efekty swojej pracy</c:v>
                </c:pt>
                <c:pt idx="12">
                  <c:v>Zaufanie</c:v>
                </c:pt>
                <c:pt idx="13">
                  <c:v>Odpowiedzialność – możliwość podejmowania decyzji</c:v>
                </c:pt>
                <c:pt idx="14">
                  <c:v>Szczerość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0.67</c:v>
                </c:pt>
                <c:pt idx="1">
                  <c:v>0.59</c:v>
                </c:pt>
                <c:pt idx="2">
                  <c:v>0.51</c:v>
                </c:pt>
                <c:pt idx="3">
                  <c:v>0.46</c:v>
                </c:pt>
                <c:pt idx="4">
                  <c:v>0.34</c:v>
                </c:pt>
                <c:pt idx="5">
                  <c:v>0.48</c:v>
                </c:pt>
                <c:pt idx="6">
                  <c:v>0.4</c:v>
                </c:pt>
                <c:pt idx="7">
                  <c:v>0.39</c:v>
                </c:pt>
                <c:pt idx="8">
                  <c:v>0.42</c:v>
                </c:pt>
                <c:pt idx="9">
                  <c:v>0.34</c:v>
                </c:pt>
                <c:pt idx="10">
                  <c:v>0.32</c:v>
                </c:pt>
                <c:pt idx="11">
                  <c:v>0.39</c:v>
                </c:pt>
                <c:pt idx="12">
                  <c:v>0.38</c:v>
                </c:pt>
                <c:pt idx="13">
                  <c:v>0.37</c:v>
                </c:pt>
                <c:pt idx="1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3C-4D83-8A95-A272EB29761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Generacja X</c:v>
                </c:pt>
              </c:strCache>
            </c:strRef>
          </c:tx>
          <c:spPr>
            <a:solidFill>
              <a:srgbClr val="7030A0"/>
            </a:solidFill>
            <a:ln w="9525" cap="flat">
              <a:solidFill>
                <a:srgbClr val="7030A0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Dobra atmosfera</c:v>
                </c:pt>
                <c:pt idx="1">
                  <c:v>Odpowiednie dla mnie godziny pracy</c:v>
                </c:pt>
                <c:pt idx="2">
                  <c:v>Praca w zgranym zespole</c:v>
                </c:pt>
                <c:pt idx="3">
                  <c:v>Kontakt z ludźmi</c:v>
                </c:pt>
                <c:pt idx="4">
                  <c:v>Samodzielność</c:v>
                </c:pt>
                <c:pt idx="5">
                  <c:v>Stabilizacja – pewność zatrudnienia</c:v>
                </c:pt>
                <c:pt idx="6">
                  <c:v>Poczucie sensu wykonywanej pracy</c:v>
                </c:pt>
                <c:pt idx="7">
                  <c:v>Pomoc i wsparcie ze strony przełożonych</c:v>
                </c:pt>
                <c:pt idx="8">
                  <c:v>Wzajemny szacunek</c:v>
                </c:pt>
                <c:pt idx="9">
                  <c:v>Różnorodność wykonywanych zadań</c:v>
                </c:pt>
                <c:pt idx="10">
                  <c:v>Jasno określone obowiązki i zadania do wykonania</c:v>
                </c:pt>
                <c:pt idx="11">
                  <c:v>Widoczne efekty swojej pracy</c:v>
                </c:pt>
                <c:pt idx="12">
                  <c:v>Zaufanie</c:v>
                </c:pt>
                <c:pt idx="13">
                  <c:v>Odpowiedzialność – możliwość podejmowania decyzji</c:v>
                </c:pt>
                <c:pt idx="14">
                  <c:v>Szczerość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>
                  <c:v>0.70987699999999998</c:v>
                </c:pt>
                <c:pt idx="1">
                  <c:v>0.51851899999999995</c:v>
                </c:pt>
                <c:pt idx="2">
                  <c:v>0.5</c:v>
                </c:pt>
                <c:pt idx="3">
                  <c:v>0.5</c:v>
                </c:pt>
                <c:pt idx="4">
                  <c:v>0.45061699999999999</c:v>
                </c:pt>
                <c:pt idx="5">
                  <c:v>0.43209900000000001</c:v>
                </c:pt>
                <c:pt idx="6">
                  <c:v>0.42592600000000003</c:v>
                </c:pt>
                <c:pt idx="7">
                  <c:v>0.41975299999999999</c:v>
                </c:pt>
                <c:pt idx="8">
                  <c:v>0.41358</c:v>
                </c:pt>
                <c:pt idx="9">
                  <c:v>0.40740700000000002</c:v>
                </c:pt>
                <c:pt idx="10">
                  <c:v>0.38888899999999998</c:v>
                </c:pt>
                <c:pt idx="11">
                  <c:v>0.382716</c:v>
                </c:pt>
                <c:pt idx="12">
                  <c:v>0.36419800000000002</c:v>
                </c:pt>
                <c:pt idx="13">
                  <c:v>0.33950599999999997</c:v>
                </c:pt>
                <c:pt idx="14">
                  <c:v>0.296296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3C-4D83-8A95-A272EB29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2"/>
        <c:crosses val="autoZero"/>
        <c:crossBetween val="between"/>
        <c:majorUnit val="0.2"/>
        <c:minorUnit val="0.1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09565"/>
          <c:y val="0.96366200000000002"/>
          <c:w val="0.61242200000000002"/>
          <c:h val="3.6338500000000003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1" i="0" u="none" strike="noStrike">
              <a:solidFill>
                <a:srgbClr val="000000"/>
              </a:solidFill>
              <a:latin typeface="Aptos"/>
            </a:defRPr>
          </a:pPr>
          <a:endParaRPr lang="pl-P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324409"/>
          <c:y val="5.4578500000000002E-2"/>
          <c:w val="0.61616000000000004"/>
          <c:h val="0.898534999999999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Z</c:v>
                </c:pt>
              </c:strCache>
            </c:strRef>
          </c:tx>
          <c:spPr>
            <a:solidFill>
              <a:srgbClr val="F2F2F2"/>
            </a:solidFill>
            <a:ln w="9525" cap="flat">
              <a:solidFill>
                <a:srgbClr val="F2F2F2"/>
              </a:solidFill>
              <a:prstDash val="solid"/>
              <a:round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Nie wiem</c:v>
                </c:pt>
                <c:pt idx="1">
                  <c:v>Brak odpowiedzi</c:v>
                </c:pt>
                <c:pt idx="2">
                  <c:v>Bardzo często</c:v>
                </c:pt>
                <c:pt idx="3">
                  <c:v>Często</c:v>
                </c:pt>
                <c:pt idx="4">
                  <c:v>Przeciętnie</c:v>
                </c:pt>
                <c:pt idx="5">
                  <c:v>Rzadko</c:v>
                </c:pt>
                <c:pt idx="6">
                  <c:v>Bardzo rzadko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1.5152000000000001E-2</c:v>
                </c:pt>
                <c:pt idx="1">
                  <c:v>3.5353999999999997E-2</c:v>
                </c:pt>
                <c:pt idx="2">
                  <c:v>0.222222</c:v>
                </c:pt>
                <c:pt idx="3">
                  <c:v>0.31818200000000002</c:v>
                </c:pt>
                <c:pt idx="4">
                  <c:v>0.287879</c:v>
                </c:pt>
                <c:pt idx="5">
                  <c:v>6.5656999999999993E-2</c:v>
                </c:pt>
                <c:pt idx="6">
                  <c:v>5.5556000000000001E-2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4-4E46-BE5D-B830420758D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</c:v>
                </c:pt>
              </c:strCache>
            </c:strRef>
          </c:tx>
          <c:spPr>
            <a:solidFill>
              <a:srgbClr val="E59EDD"/>
            </a:solidFill>
            <a:ln w="9525" cap="flat">
              <a:solidFill>
                <a:srgbClr val="E59EDD"/>
              </a:solidFill>
              <a:prstDash val="solid"/>
              <a:round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Nie wiem</c:v>
                </c:pt>
                <c:pt idx="1">
                  <c:v>Brak odpowiedzi</c:v>
                </c:pt>
                <c:pt idx="2">
                  <c:v>Bardzo często</c:v>
                </c:pt>
                <c:pt idx="3">
                  <c:v>Często</c:v>
                </c:pt>
                <c:pt idx="4">
                  <c:v>Przeciętnie</c:v>
                </c:pt>
                <c:pt idx="5">
                  <c:v>Rzadko</c:v>
                </c:pt>
                <c:pt idx="6">
                  <c:v>Bardzo rzadko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0.03</c:v>
                </c:pt>
                <c:pt idx="1">
                  <c:v>0</c:v>
                </c:pt>
                <c:pt idx="2">
                  <c:v>0.27</c:v>
                </c:pt>
                <c:pt idx="3">
                  <c:v>0.39</c:v>
                </c:pt>
                <c:pt idx="4">
                  <c:v>0.18</c:v>
                </c:pt>
                <c:pt idx="5">
                  <c:v>0.09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E46-BE5D-B830420758D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50154A"/>
            </a:solidFill>
            <a:ln w="9525" cap="flat">
              <a:solidFill>
                <a:srgbClr val="50154A"/>
              </a:solidFill>
              <a:prstDash val="solid"/>
              <a:round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Nie wiem</c:v>
                </c:pt>
                <c:pt idx="1">
                  <c:v>Brak odpowiedzi</c:v>
                </c:pt>
                <c:pt idx="2">
                  <c:v>Bardzo często</c:v>
                </c:pt>
                <c:pt idx="3">
                  <c:v>Często</c:v>
                </c:pt>
                <c:pt idx="4">
                  <c:v>Przeciętnie</c:v>
                </c:pt>
                <c:pt idx="5">
                  <c:v>Rzadko</c:v>
                </c:pt>
                <c:pt idx="6">
                  <c:v>Bardzo rzadko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6.1729999999999997E-3</c:v>
                </c:pt>
                <c:pt idx="1">
                  <c:v>4.3209999999999998E-2</c:v>
                </c:pt>
                <c:pt idx="2">
                  <c:v>0.41975299999999999</c:v>
                </c:pt>
                <c:pt idx="3">
                  <c:v>0.32716000000000001</c:v>
                </c:pt>
                <c:pt idx="4">
                  <c:v>0.17283999999999999</c:v>
                </c:pt>
                <c:pt idx="5">
                  <c:v>3.0863999999999999E-2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04-4E46-BE5D-B83042075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200" b="1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0.45"/>
          <c:min val="0"/>
        </c:scaling>
        <c:delete val="0"/>
        <c:axPos val="t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2"/>
        <c:crosses val="autoZero"/>
        <c:crossBetween val="between"/>
        <c:majorUnit val="0.45"/>
        <c:minorUnit val="0.22500000000000001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30398500000000001"/>
          <c:y val="0"/>
          <c:w val="0.402974"/>
          <c:h val="6.8301000000000001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1" i="0" u="none" strike="noStrike">
              <a:solidFill>
                <a:srgbClr val="000000"/>
              </a:solidFill>
              <a:latin typeface="Aptos"/>
            </a:defRPr>
          </a:pPr>
          <a:endParaRPr lang="pl-P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9802000000000001"/>
          <c:y val="6.6310800000000003E-2"/>
          <c:w val="0.67410899999999996"/>
          <c:h val="0.89063199999999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Pokolenie X</c:v>
                </c:pt>
              </c:strCache>
            </c:strRef>
          </c:tx>
          <c:spPr>
            <a:solidFill>
              <a:srgbClr val="7030A0"/>
            </a:solidFill>
            <a:ln w="9525" cap="flat">
              <a:solidFill>
                <a:srgbClr val="7030A0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Bardzo niski</c:v>
                </c:pt>
                <c:pt idx="1">
                  <c:v>Niski</c:v>
                </c:pt>
                <c:pt idx="2">
                  <c:v>Przeciętny</c:v>
                </c:pt>
                <c:pt idx="3">
                  <c:v>Wysoki</c:v>
                </c:pt>
                <c:pt idx="4">
                  <c:v>Bardzo wysoki</c:v>
                </c:pt>
                <c:pt idx="5">
                  <c:v>Nie wiem</c:v>
                </c:pt>
                <c:pt idx="6">
                  <c:v>Brak odpowiedzi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3.7037E-2</c:v>
                </c:pt>
                <c:pt idx="1">
                  <c:v>8.6419999999999997E-2</c:v>
                </c:pt>
                <c:pt idx="2">
                  <c:v>0.39506200000000002</c:v>
                </c:pt>
                <c:pt idx="3">
                  <c:v>0.36419800000000002</c:v>
                </c:pt>
                <c:pt idx="4">
                  <c:v>9.2592999999999995E-2</c:v>
                </c:pt>
                <c:pt idx="5">
                  <c:v>0</c:v>
                </c:pt>
                <c:pt idx="6">
                  <c:v>2.4691000000000001E-2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7-4C17-B20E-75902130BB5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Pokolenie Y</c:v>
                </c:pt>
              </c:strCache>
            </c:strRef>
          </c:tx>
          <c:spPr>
            <a:solidFill>
              <a:srgbClr val="E59EDD"/>
            </a:solidFill>
            <a:ln w="9525" cap="flat">
              <a:solidFill>
                <a:srgbClr val="E59EDD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Bardzo niski</c:v>
                </c:pt>
                <c:pt idx="1">
                  <c:v>Niski</c:v>
                </c:pt>
                <c:pt idx="2">
                  <c:v>Przeciętny</c:v>
                </c:pt>
                <c:pt idx="3">
                  <c:v>Wysoki</c:v>
                </c:pt>
                <c:pt idx="4">
                  <c:v>Bardzo wysoki</c:v>
                </c:pt>
                <c:pt idx="5">
                  <c:v>Nie wiem</c:v>
                </c:pt>
                <c:pt idx="6">
                  <c:v>Brak odpowiedzi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0.02</c:v>
                </c:pt>
                <c:pt idx="1">
                  <c:v>7.0000000000000007E-2</c:v>
                </c:pt>
                <c:pt idx="2">
                  <c:v>0.41</c:v>
                </c:pt>
                <c:pt idx="3">
                  <c:v>0.39</c:v>
                </c:pt>
                <c:pt idx="4">
                  <c:v>0.05</c:v>
                </c:pt>
                <c:pt idx="5">
                  <c:v>0.02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47-4C17-B20E-75902130BB5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Pokolenie Z</c:v>
                </c:pt>
              </c:strCache>
            </c:strRef>
          </c:tx>
          <c:spPr>
            <a:solidFill>
              <a:srgbClr val="E8E8E8"/>
            </a:solidFill>
            <a:ln w="9525" cap="flat">
              <a:solidFill>
                <a:srgbClr val="E8E8E8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Bardzo niski</c:v>
                </c:pt>
                <c:pt idx="1">
                  <c:v>Niski</c:v>
                </c:pt>
                <c:pt idx="2">
                  <c:v>Przeciętny</c:v>
                </c:pt>
                <c:pt idx="3">
                  <c:v>Wysoki</c:v>
                </c:pt>
                <c:pt idx="4">
                  <c:v>Bardzo wysoki</c:v>
                </c:pt>
                <c:pt idx="5">
                  <c:v>Nie wiem</c:v>
                </c:pt>
                <c:pt idx="6">
                  <c:v>Brak odpowiedzi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2.5253000000000001E-2</c:v>
                </c:pt>
                <c:pt idx="1">
                  <c:v>0.13636400000000001</c:v>
                </c:pt>
                <c:pt idx="2">
                  <c:v>0.459596</c:v>
                </c:pt>
                <c:pt idx="3">
                  <c:v>0.27777800000000002</c:v>
                </c:pt>
                <c:pt idx="4">
                  <c:v>6.0606E-2</c:v>
                </c:pt>
                <c:pt idx="5">
                  <c:v>2.5253000000000001E-2</c:v>
                </c:pt>
                <c:pt idx="6">
                  <c:v>1.5152000000000001E-2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47-4C17-B20E-75902130B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000" b="1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0.5"/>
          <c:min val="0"/>
        </c:scaling>
        <c:delete val="0"/>
        <c:axPos val="t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2"/>
        <c:crosses val="autoZero"/>
        <c:crossBetween val="between"/>
        <c:majorUnit val="0.5"/>
        <c:minorUnit val="0.2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3.7824799999999999E-2"/>
          <c:y val="0"/>
          <c:w val="0.84817900000000002"/>
          <c:h val="5.55568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1" i="0" u="none" strike="noStrike">
              <a:solidFill>
                <a:srgbClr val="000000"/>
              </a:solidFill>
              <a:latin typeface="Aptos"/>
            </a:defRPr>
          </a:pPr>
          <a:endParaRPr lang="pl-P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68820300000000001"/>
          <c:y val="2.3257799999999999E-2"/>
          <c:w val="0.29434700000000003"/>
          <c:h val="0.861442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Kierownik</c:v>
                </c:pt>
              </c:strCache>
            </c:strRef>
          </c:tx>
          <c:spPr>
            <a:solidFill>
              <a:srgbClr val="0F9ED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Dla obecnej – nic</c:v>
                </c:pt>
                <c:pt idx="1">
                  <c:v>Poświęcić bardzo dużo</c:v>
                </c:pt>
                <c:pt idx="2">
                  <c:v>Zmienić swoje plany życiowe</c:v>
                </c:pt>
                <c:pt idx="3">
                  <c:v>Nieustannie podnosić swoje kwalifikacje (także po godzinach pracy)</c:v>
                </c:pt>
                <c:pt idx="4">
                  <c:v>Podnosić swoje kwalifikacje, ale w godzinach pracy</c:v>
                </c:pt>
                <c:pt idx="5">
                  <c:v>Dać z siebie wszystko, aby pokazać się z jak najlepszej strony</c:v>
                </c:pt>
                <c:pt idx="6">
                  <c:v>Pracować w czasie prywatnym</c:v>
                </c:pt>
                <c:pt idx="7">
                  <c:v>Pracować w godzinach nadliczbowych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0.09</c:v>
                </c:pt>
                <c:pt idx="1">
                  <c:v>0.25600000000000001</c:v>
                </c:pt>
                <c:pt idx="2">
                  <c:v>0.154</c:v>
                </c:pt>
                <c:pt idx="3">
                  <c:v>0.44900000000000001</c:v>
                </c:pt>
                <c:pt idx="4">
                  <c:v>0</c:v>
                </c:pt>
                <c:pt idx="5">
                  <c:v>0.64100000000000001</c:v>
                </c:pt>
                <c:pt idx="6">
                  <c:v>0.42299999999999999</c:v>
                </c:pt>
                <c:pt idx="7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3-4EBA-8253-C05A2BABAF1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Samodzielny specjalista</c:v>
                </c:pt>
              </c:strCache>
            </c:strRef>
          </c:tx>
          <c:spPr>
            <a:solidFill>
              <a:srgbClr val="E8E8E8"/>
            </a:solidFill>
            <a:ln w="9525" cap="flat">
              <a:solidFill>
                <a:srgbClr val="E8E8E8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Dla obecnej – nic</c:v>
                </c:pt>
                <c:pt idx="1">
                  <c:v>Poświęcić bardzo dużo</c:v>
                </c:pt>
                <c:pt idx="2">
                  <c:v>Zmienić swoje plany życiowe</c:v>
                </c:pt>
                <c:pt idx="3">
                  <c:v>Nieustannie podnosić swoje kwalifikacje (także po godzinach pracy)</c:v>
                </c:pt>
                <c:pt idx="4">
                  <c:v>Podnosić swoje kwalifikacje, ale w godzinach pracy</c:v>
                </c:pt>
                <c:pt idx="5">
                  <c:v>Dać z siebie wszystko, aby pokazać się z jak najlepszej strony</c:v>
                </c:pt>
                <c:pt idx="6">
                  <c:v>Pracować w czasie prywatnym</c:v>
                </c:pt>
                <c:pt idx="7">
                  <c:v>Pracować w godzinach nadliczbowych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3.9E-2</c:v>
                </c:pt>
                <c:pt idx="1">
                  <c:v>0.26500000000000001</c:v>
                </c:pt>
                <c:pt idx="2">
                  <c:v>2.9000000000000001E-2</c:v>
                </c:pt>
                <c:pt idx="3">
                  <c:v>0.441</c:v>
                </c:pt>
                <c:pt idx="4">
                  <c:v>0</c:v>
                </c:pt>
                <c:pt idx="5">
                  <c:v>0.43099999999999999</c:v>
                </c:pt>
                <c:pt idx="6">
                  <c:v>0.26500000000000001</c:v>
                </c:pt>
                <c:pt idx="7">
                  <c:v>0.43099999999999999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B3-4EBA-8253-C05A2BABAF1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Pracownik umysłowy</c:v>
                </c:pt>
              </c:strCache>
            </c:strRef>
          </c:tx>
          <c:spPr>
            <a:solidFill>
              <a:srgbClr val="E59EDD"/>
            </a:solidFill>
            <a:ln w="9525" cap="flat">
              <a:solidFill>
                <a:srgbClr val="E59EDD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Dla obecnej – nic</c:v>
                </c:pt>
                <c:pt idx="1">
                  <c:v>Poświęcić bardzo dużo</c:v>
                </c:pt>
                <c:pt idx="2">
                  <c:v>Zmienić swoje plany życiowe</c:v>
                </c:pt>
                <c:pt idx="3">
                  <c:v>Nieustannie podnosić swoje kwalifikacje (także po godzinach pracy)</c:v>
                </c:pt>
                <c:pt idx="4">
                  <c:v>Podnosić swoje kwalifikacje, ale w godzinach pracy</c:v>
                </c:pt>
                <c:pt idx="5">
                  <c:v>Dać z siebie wszystko, aby pokazać się z jak najlepszej strony</c:v>
                </c:pt>
                <c:pt idx="6">
                  <c:v>Pracować w czasie prywatnym</c:v>
                </c:pt>
                <c:pt idx="7">
                  <c:v>Pracować w godzinach nadliczbowych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0.123</c:v>
                </c:pt>
                <c:pt idx="1">
                  <c:v>0.14399999999999999</c:v>
                </c:pt>
                <c:pt idx="2">
                  <c:v>6.8000000000000005E-2</c:v>
                </c:pt>
                <c:pt idx="3">
                  <c:v>0.34200000000000003</c:v>
                </c:pt>
                <c:pt idx="4">
                  <c:v>7.0000000000000001E-3</c:v>
                </c:pt>
                <c:pt idx="5">
                  <c:v>0.47299999999999998</c:v>
                </c:pt>
                <c:pt idx="6">
                  <c:v>0.14399999999999999</c:v>
                </c:pt>
                <c:pt idx="7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B3-4EBA-8253-C05A2BABAF1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Pracownik fizyczny</c:v>
                </c:pt>
              </c:strCache>
            </c:strRef>
          </c:tx>
          <c:spPr>
            <a:solidFill>
              <a:srgbClr val="7030A0"/>
            </a:solidFill>
            <a:ln w="9525" cap="flat">
              <a:solidFill>
                <a:srgbClr val="7030A0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Dla obecnej – nic</c:v>
                </c:pt>
                <c:pt idx="1">
                  <c:v>Poświęcić bardzo dużo</c:v>
                </c:pt>
                <c:pt idx="2">
                  <c:v>Zmienić swoje plany życiowe</c:v>
                </c:pt>
                <c:pt idx="3">
                  <c:v>Nieustannie podnosić swoje kwalifikacje (także po godzinach pracy)</c:v>
                </c:pt>
                <c:pt idx="4">
                  <c:v>Podnosić swoje kwalifikacje, ale w godzinach pracy</c:v>
                </c:pt>
                <c:pt idx="5">
                  <c:v>Dać z siebie wszystko, aby pokazać się z jak najlepszej strony</c:v>
                </c:pt>
                <c:pt idx="6">
                  <c:v>Pracować w czasie prywatnym</c:v>
                </c:pt>
                <c:pt idx="7">
                  <c:v>Pracować w godzinach nadliczbowych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0.252</c:v>
                </c:pt>
                <c:pt idx="1">
                  <c:v>0.126</c:v>
                </c:pt>
                <c:pt idx="2">
                  <c:v>4.9000000000000002E-2</c:v>
                </c:pt>
                <c:pt idx="3">
                  <c:v>0.17499999999999999</c:v>
                </c:pt>
                <c:pt idx="4">
                  <c:v>0</c:v>
                </c:pt>
                <c:pt idx="5">
                  <c:v>0.41699999999999998</c:v>
                </c:pt>
                <c:pt idx="6">
                  <c:v>6.8000000000000005E-2</c:v>
                </c:pt>
                <c:pt idx="7">
                  <c:v>0.39800000000000002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B3-4EBA-8253-C05A2BABA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000" b="1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2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8181299999999998"/>
          <c:y val="0.93168099999999998"/>
          <c:w val="0.697465"/>
          <c:h val="6.831869999999999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1" i="0" u="none" strike="noStrike">
              <a:solidFill>
                <a:srgbClr val="000000"/>
              </a:solidFill>
              <a:latin typeface="Aptos"/>
            </a:defRPr>
          </a:pPr>
          <a:endParaRPr lang="pl-P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73518300000000003"/>
          <c:y val="2.21593E-2"/>
          <c:w val="0.227826"/>
          <c:h val="0.867396999999999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Kierownik</c:v>
                </c:pt>
              </c:strCache>
            </c:strRef>
          </c:tx>
          <c:spPr>
            <a:solidFill>
              <a:srgbClr val="0F9ED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Często wykonuję pracę zawodową w domu (zabieram pracę do domu)</c:v>
                </c:pt>
                <c:pt idx="1">
                  <c:v>Myślę o obowiązkach służbowych w czasie wolnym od pracy</c:v>
                </c:pt>
                <c:pt idx="2">
                  <c:v>Odbieram telefony służbowe w czasie prywatnym</c:v>
                </c:pt>
                <c:pt idx="3">
                  <c:v>Służbową skrzynkę pocztową obsługuję także w czasie prywatnym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0.50700000000000001</c:v>
                </c:pt>
                <c:pt idx="1">
                  <c:v>0.82899999999999996</c:v>
                </c:pt>
                <c:pt idx="2">
                  <c:v>0.88500000000000001</c:v>
                </c:pt>
                <c:pt idx="3">
                  <c:v>0.68799999999999994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E-4E4E-BBF6-8099EBBAC2B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Samodzielny specjalista</c:v>
                </c:pt>
              </c:strCache>
            </c:strRef>
          </c:tx>
          <c:spPr>
            <a:solidFill>
              <a:srgbClr val="E8E8E8"/>
            </a:solidFill>
            <a:ln w="9525" cap="flat">
              <a:solidFill>
                <a:srgbClr val="E8E8E8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Często wykonuję pracę zawodową w domu (zabieram pracę do domu)</c:v>
                </c:pt>
                <c:pt idx="1">
                  <c:v>Myślę o obowiązkach służbowych w czasie wolnym od pracy</c:v>
                </c:pt>
                <c:pt idx="2">
                  <c:v>Odbieram telefony służbowe w czasie prywatnym</c:v>
                </c:pt>
                <c:pt idx="3">
                  <c:v>Służbową skrzynkę pocztową obsługuję także w czasie prywatnym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0.42099999999999999</c:v>
                </c:pt>
                <c:pt idx="1">
                  <c:v>0.81799999999999995</c:v>
                </c:pt>
                <c:pt idx="2">
                  <c:v>0.60599999999999998</c:v>
                </c:pt>
                <c:pt idx="3">
                  <c:v>0.44800000000000001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1E-4E4E-BBF6-8099EBBAC2B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Pracownik umysłowy</c:v>
                </c:pt>
              </c:strCache>
            </c:strRef>
          </c:tx>
          <c:spPr>
            <a:solidFill>
              <a:srgbClr val="E59EDD"/>
            </a:solidFill>
            <a:ln w="9525" cap="flat">
              <a:solidFill>
                <a:srgbClr val="E59EDD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Często wykonuję pracę zawodową w domu (zabieram pracę do domu)</c:v>
                </c:pt>
                <c:pt idx="1">
                  <c:v>Myślę o obowiązkach służbowych w czasie wolnym od pracy</c:v>
                </c:pt>
                <c:pt idx="2">
                  <c:v>Odbieram telefony służbowe w czasie prywatnym</c:v>
                </c:pt>
                <c:pt idx="3">
                  <c:v>Służbową skrzynkę pocztową obsługuję także w czasie prywatnym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0.20599999999999999</c:v>
                </c:pt>
                <c:pt idx="1">
                  <c:v>0.71899999999999997</c:v>
                </c:pt>
                <c:pt idx="2">
                  <c:v>0.45500000000000002</c:v>
                </c:pt>
                <c:pt idx="3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1E-4E4E-BBF6-8099EBBAC2B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Pracownik fizyczny</c:v>
                </c:pt>
              </c:strCache>
            </c:strRef>
          </c:tx>
          <c:spPr>
            <a:solidFill>
              <a:srgbClr val="7030A0"/>
            </a:solidFill>
            <a:ln w="9525" cap="flat">
              <a:solidFill>
                <a:srgbClr val="7030A0"/>
              </a:solidFill>
              <a:prstDash val="solid"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Często wykonuję pracę zawodową w domu (zabieram pracę do domu)</c:v>
                </c:pt>
                <c:pt idx="1">
                  <c:v>Myślę o obowiązkach służbowych w czasie wolnym od pracy</c:v>
                </c:pt>
                <c:pt idx="2">
                  <c:v>Odbieram telefony służbowe w czasie prywatnym</c:v>
                </c:pt>
                <c:pt idx="3">
                  <c:v>Służbową skrzynkę pocztową obsługuję także w czasie prywatnym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5.5E-2</c:v>
                </c:pt>
                <c:pt idx="1">
                  <c:v>0.45300000000000001</c:v>
                </c:pt>
                <c:pt idx="2">
                  <c:v>0.56799999999999995</c:v>
                </c:pt>
                <c:pt idx="3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1E-4E4E-BBF6-8099EBBAC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1000" b="1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2"/>
        <c:crosses val="autoZero"/>
        <c:crossBetween val="between"/>
        <c:majorUnit val="0.22500000000000001"/>
        <c:minorUnit val="0.11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4599399999999999"/>
          <c:y val="0.93431799999999998"/>
          <c:w val="0.72941800000000001"/>
          <c:h val="6.5682199999999996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000" b="1" i="0" u="none" strike="noStrike">
              <a:solidFill>
                <a:srgbClr val="000000"/>
              </a:solidFill>
              <a:latin typeface="Aptos"/>
            </a:defRPr>
          </a:pPr>
          <a:endParaRPr lang="pl-P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59430099999999997"/>
          <c:y val="2.3402300000000001E-2"/>
          <c:w val="0.37379899999999999"/>
          <c:h val="0.891082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rgbClr val="E59EDD"/>
            </a:solidFill>
            <a:ln w="9525" cap="flat">
              <a:solidFill>
                <a:srgbClr val="E59EDD"/>
              </a:solidFill>
              <a:prstDash val="solid"/>
              <a:round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Wynagrodzenie (bo nie jest adekwatne do wykonywanej pracy)</c:v>
                </c:pt>
                <c:pt idx="1">
                  <c:v>System motywowania pracowników</c:v>
                </c:pt>
                <c:pt idx="2">
                  <c:v>Usprawnić komunikację wewnętrzną</c:v>
                </c:pt>
                <c:pt idx="3">
                  <c:v>Usunąć niepotrzebne procedury</c:v>
                </c:pt>
                <c:pt idx="4">
                  <c:v>Organizację pracy</c:v>
                </c:pt>
                <c:pt idx="5">
                  <c:v>Stworzyć możliwość rozwoju zawodowego</c:v>
                </c:pt>
                <c:pt idx="6">
                  <c:v>Podział obowiązków</c:v>
                </c:pt>
                <c:pt idx="7">
                  <c:v>Zmniejszyć biurokrację</c:v>
                </c:pt>
                <c:pt idx="8">
                  <c:v>Decyzje kierownictwa</c:v>
                </c:pt>
                <c:pt idx="9">
                  <c:v>Atmosferę pracy</c:v>
                </c:pt>
                <c:pt idx="10">
                  <c:v>Zarządzających</c:v>
                </c:pt>
                <c:pt idx="11">
                  <c:v>Inna odpowiedź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0.63100000000000001</c:v>
                </c:pt>
                <c:pt idx="1">
                  <c:v>0.53300000000000003</c:v>
                </c:pt>
                <c:pt idx="2">
                  <c:v>0.38800000000000001</c:v>
                </c:pt>
                <c:pt idx="3">
                  <c:v>0.36299999999999999</c:v>
                </c:pt>
                <c:pt idx="4">
                  <c:v>0.34699999999999998</c:v>
                </c:pt>
                <c:pt idx="5">
                  <c:v>0.33400000000000002</c:v>
                </c:pt>
                <c:pt idx="6">
                  <c:v>0.32800000000000001</c:v>
                </c:pt>
                <c:pt idx="7">
                  <c:v>0.31900000000000001</c:v>
                </c:pt>
                <c:pt idx="8">
                  <c:v>0.23</c:v>
                </c:pt>
                <c:pt idx="9">
                  <c:v>0.224</c:v>
                </c:pt>
                <c:pt idx="10">
                  <c:v>0.192</c:v>
                </c:pt>
                <c:pt idx="11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E-4C5D-AF8B-11CEC523C78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Mężczyźni</c:v>
                </c:pt>
              </c:strCache>
            </c:strRef>
          </c:tx>
          <c:spPr>
            <a:solidFill>
              <a:srgbClr val="7030A0"/>
            </a:solidFill>
            <a:ln w="9525" cap="flat">
              <a:solidFill>
                <a:srgbClr val="7030A0"/>
              </a:solidFill>
              <a:prstDash val="solid"/>
              <a:round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 i="0" u="none" strike="noStrike">
                    <a:solidFill>
                      <a:srgbClr val="000000"/>
                    </a:solidFill>
                    <a:latin typeface="Apto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Wynagrodzenie (bo nie jest adekwatne do wykonywanej pracy)</c:v>
                </c:pt>
                <c:pt idx="1">
                  <c:v>System motywowania pracowników</c:v>
                </c:pt>
                <c:pt idx="2">
                  <c:v>Usprawnić komunikację wewnętrzną</c:v>
                </c:pt>
                <c:pt idx="3">
                  <c:v>Usunąć niepotrzebne procedury</c:v>
                </c:pt>
                <c:pt idx="4">
                  <c:v>Organizację pracy</c:v>
                </c:pt>
                <c:pt idx="5">
                  <c:v>Stworzyć możliwość rozwoju zawodowego</c:v>
                </c:pt>
                <c:pt idx="6">
                  <c:v>Podział obowiązków</c:v>
                </c:pt>
                <c:pt idx="7">
                  <c:v>Zmniejszyć biurokrację</c:v>
                </c:pt>
                <c:pt idx="8">
                  <c:v>Decyzje kierownictwa</c:v>
                </c:pt>
                <c:pt idx="9">
                  <c:v>Atmosferę pracy</c:v>
                </c:pt>
                <c:pt idx="10">
                  <c:v>Zarządzających</c:v>
                </c:pt>
                <c:pt idx="11">
                  <c:v>Inna odpowiedź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0.51700000000000002</c:v>
                </c:pt>
                <c:pt idx="1">
                  <c:v>0.46200000000000002</c:v>
                </c:pt>
                <c:pt idx="2">
                  <c:v>0.49</c:v>
                </c:pt>
                <c:pt idx="3">
                  <c:v>0.39900000000000002</c:v>
                </c:pt>
                <c:pt idx="4">
                  <c:v>0.34300000000000003</c:v>
                </c:pt>
                <c:pt idx="5">
                  <c:v>0.34300000000000003</c:v>
                </c:pt>
                <c:pt idx="6">
                  <c:v>0.30099999999999999</c:v>
                </c:pt>
                <c:pt idx="7">
                  <c:v>0.26600000000000001</c:v>
                </c:pt>
                <c:pt idx="8">
                  <c:v>0.224</c:v>
                </c:pt>
                <c:pt idx="9">
                  <c:v>0.17499999999999999</c:v>
                </c:pt>
                <c:pt idx="10">
                  <c:v>0.17499999999999999</c:v>
                </c:pt>
                <c:pt idx="11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8E-4C5D-AF8B-11CEC523C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800" b="0" i="0" u="none" strike="noStrike">
                <a:solidFill>
                  <a:srgbClr val="000000"/>
                </a:solidFill>
                <a:latin typeface="Aptos"/>
              </a:defRPr>
            </a:pPr>
            <a:endParaRPr lang="pl-PL"/>
          </a:p>
        </c:txPr>
        <c:crossAx val="2094734552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42156399999999999"/>
          <c:y val="0.96175699999999997"/>
          <c:w val="0.311332"/>
          <c:h val="3.824260000000000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900" b="1" i="0" u="none" strike="noStrike">
              <a:solidFill>
                <a:srgbClr val="000000"/>
              </a:solidFill>
              <a:latin typeface="Aptos"/>
            </a:defRPr>
          </a:pPr>
          <a:endParaRPr lang="pl-PL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Lato"/>
      </a:defRPr>
    </a:lvl1pPr>
    <a:lvl2pPr indent="228600" latinLnBrk="0">
      <a:defRPr sz="1200">
        <a:latin typeface="+mj-lt"/>
        <a:ea typeface="+mj-ea"/>
        <a:cs typeface="+mj-cs"/>
        <a:sym typeface="Lato"/>
      </a:defRPr>
    </a:lvl2pPr>
    <a:lvl3pPr indent="457200" latinLnBrk="0">
      <a:defRPr sz="1200">
        <a:latin typeface="+mj-lt"/>
        <a:ea typeface="+mj-ea"/>
        <a:cs typeface="+mj-cs"/>
        <a:sym typeface="Lato"/>
      </a:defRPr>
    </a:lvl3pPr>
    <a:lvl4pPr indent="685800" latinLnBrk="0">
      <a:defRPr sz="1200">
        <a:latin typeface="+mj-lt"/>
        <a:ea typeface="+mj-ea"/>
        <a:cs typeface="+mj-cs"/>
        <a:sym typeface="Lato"/>
      </a:defRPr>
    </a:lvl4pPr>
    <a:lvl5pPr indent="914400" latinLnBrk="0">
      <a:defRPr sz="1200">
        <a:latin typeface="+mj-lt"/>
        <a:ea typeface="+mj-ea"/>
        <a:cs typeface="+mj-cs"/>
        <a:sym typeface="Lato"/>
      </a:defRPr>
    </a:lvl5pPr>
    <a:lvl6pPr indent="1143000" latinLnBrk="0">
      <a:defRPr sz="1200">
        <a:latin typeface="+mj-lt"/>
        <a:ea typeface="+mj-ea"/>
        <a:cs typeface="+mj-cs"/>
        <a:sym typeface="Lato"/>
      </a:defRPr>
    </a:lvl6pPr>
    <a:lvl7pPr indent="1371600" latinLnBrk="0">
      <a:defRPr sz="1200">
        <a:latin typeface="+mj-lt"/>
        <a:ea typeface="+mj-ea"/>
        <a:cs typeface="+mj-cs"/>
        <a:sym typeface="Lato"/>
      </a:defRPr>
    </a:lvl7pPr>
    <a:lvl8pPr indent="1600200" latinLnBrk="0">
      <a:defRPr sz="1200">
        <a:latin typeface="+mj-lt"/>
        <a:ea typeface="+mj-ea"/>
        <a:cs typeface="+mj-cs"/>
        <a:sym typeface="Lato"/>
      </a:defRPr>
    </a:lvl8pPr>
    <a:lvl9pPr indent="1828800" latinLnBrk="0">
      <a:defRPr sz="1200">
        <a:latin typeface="+mj-lt"/>
        <a:ea typeface="+mj-ea"/>
        <a:cs typeface="+mj-cs"/>
        <a:sym typeface="Lato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291511" y="935885"/>
            <a:ext cx="3697237" cy="233562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3982" y="6354500"/>
            <a:ext cx="245404" cy="243841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5" name="Rectangle 12"/>
          <p:cNvSpPr txBox="1"/>
          <p:nvPr/>
        </p:nvSpPr>
        <p:spPr>
          <a:xfrm>
            <a:off x="10798288" y="6354500"/>
            <a:ext cx="84486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t>PAGE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3982" y="6354500"/>
            <a:ext cx="245404" cy="243841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3" name="Rectangle 12"/>
          <p:cNvSpPr txBox="1"/>
          <p:nvPr/>
        </p:nvSpPr>
        <p:spPr>
          <a:xfrm>
            <a:off x="10798288" y="6354500"/>
            <a:ext cx="84486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t>PAGE</a:t>
            </a:r>
          </a:p>
        </p:txBody>
      </p:sp>
      <p:sp>
        <p:nvSpPr>
          <p:cNvPr id="94" name="Picture Placeholder 9"/>
          <p:cNvSpPr>
            <a:spLocks noGrp="1"/>
          </p:cNvSpPr>
          <p:nvPr>
            <p:ph type="pic" sz="half" idx="21"/>
          </p:nvPr>
        </p:nvSpPr>
        <p:spPr>
          <a:xfrm>
            <a:off x="7095280" y="752354"/>
            <a:ext cx="4528111" cy="550955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356381" y="586888"/>
            <a:ext cx="2586892" cy="27077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2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9229201" y="586888"/>
            <a:ext cx="2586892" cy="27077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95324" y="770241"/>
            <a:ext cx="5633887" cy="245178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589364" y="1363039"/>
            <a:ext cx="1930047" cy="193004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bg>
      <p:bgPr>
        <a:solidFill>
          <a:srgbClr val="18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3982" y="6354500"/>
            <a:ext cx="245404" cy="243841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6" name="Rectangle 13"/>
          <p:cNvSpPr txBox="1"/>
          <p:nvPr/>
        </p:nvSpPr>
        <p:spPr>
          <a:xfrm>
            <a:off x="10798288" y="6354500"/>
            <a:ext cx="84486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t>PAGE</a:t>
            </a:r>
          </a:p>
        </p:txBody>
      </p:sp>
      <p:sp>
        <p:nvSpPr>
          <p:cNvPr id="137" name="Rectangle 14"/>
          <p:cNvSpPr txBox="1"/>
          <p:nvPr/>
        </p:nvSpPr>
        <p:spPr>
          <a:xfrm>
            <a:off x="288334" y="6354500"/>
            <a:ext cx="240068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t>Tech Business: Innovating the Future</a:t>
            </a:r>
          </a:p>
        </p:txBody>
      </p:sp>
      <p:sp>
        <p:nvSpPr>
          <p:cNvPr id="138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4271057" y="914400"/>
            <a:ext cx="2247600" cy="25146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9" name="Picture Placeholder 22"/>
          <p:cNvSpPr>
            <a:spLocks noGrp="1"/>
          </p:cNvSpPr>
          <p:nvPr>
            <p:ph type="pic" sz="quarter" idx="22"/>
          </p:nvPr>
        </p:nvSpPr>
        <p:spPr>
          <a:xfrm>
            <a:off x="6817938" y="914400"/>
            <a:ext cx="2247600" cy="25146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0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9364820" y="914400"/>
            <a:ext cx="2247600" cy="25146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267555" y="2152891"/>
            <a:ext cx="2509439" cy="393487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95325" y="1312247"/>
            <a:ext cx="3853527" cy="30632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8420100" y="1504334"/>
            <a:ext cx="3771901" cy="407055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5975472" y="0"/>
            <a:ext cx="3348078" cy="485775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1"/>
          <p:cNvSpPr>
            <a:spLocks noGrp="1"/>
          </p:cNvSpPr>
          <p:nvPr>
            <p:ph type="pic" sz="half" idx="21"/>
          </p:nvPr>
        </p:nvSpPr>
        <p:spPr>
          <a:xfrm>
            <a:off x="-994959" y="762001"/>
            <a:ext cx="6025150" cy="499109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5"/>
          <p:cNvSpPr>
            <a:spLocks noGrp="1"/>
          </p:cNvSpPr>
          <p:nvPr>
            <p:ph type="pic" idx="21"/>
          </p:nvPr>
        </p:nvSpPr>
        <p:spPr>
          <a:xfrm>
            <a:off x="0" y="2662177"/>
            <a:ext cx="12192000" cy="351002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096000" y="2863892"/>
            <a:ext cx="3218833" cy="286389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6"/>
          <p:cNvSpPr>
            <a:spLocks noGrp="1"/>
          </p:cNvSpPr>
          <p:nvPr>
            <p:ph type="pic" idx="21"/>
          </p:nvPr>
        </p:nvSpPr>
        <p:spPr>
          <a:xfrm>
            <a:off x="7239000" y="0"/>
            <a:ext cx="4953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bg>
      <p:bgPr>
        <a:solidFill>
          <a:srgbClr val="18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3982" y="6354500"/>
            <a:ext cx="245404" cy="243841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8" name="Rectangle 3"/>
          <p:cNvSpPr txBox="1"/>
          <p:nvPr/>
        </p:nvSpPr>
        <p:spPr>
          <a:xfrm>
            <a:off x="10798288" y="6354500"/>
            <a:ext cx="844868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t>PAGE</a:t>
            </a:r>
          </a:p>
        </p:txBody>
      </p:sp>
      <p:sp>
        <p:nvSpPr>
          <p:cNvPr id="69" name="Rectangle 4"/>
          <p:cNvSpPr txBox="1"/>
          <p:nvPr/>
        </p:nvSpPr>
        <p:spPr>
          <a:xfrm>
            <a:off x="288334" y="6354500"/>
            <a:ext cx="240068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t>Tech Business: Innovating the Future</a:t>
            </a:r>
          </a:p>
        </p:txBody>
      </p:sp>
      <p:sp>
        <p:nvSpPr>
          <p:cNvPr id="70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724518" y="939703"/>
            <a:ext cx="4646964" cy="226504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bg>
      <p:bgPr>
        <a:solidFill>
          <a:srgbClr val="18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Ubuntu"/>
          <a:ea typeface="Ubuntu"/>
          <a:cs typeface="Ubuntu"/>
          <a:sym typeface="Ubuntu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kn.wase.edu.pl/" TargetMode="External"/><Relationship Id="rId2" Type="http://schemas.openxmlformats.org/officeDocument/2006/relationships/hyperlink" Target="https://projektxyz.wase.edu.pl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g"/><Relationship Id="rId7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: Rounded Corners 17"/>
          <p:cNvSpPr/>
          <p:nvPr/>
        </p:nvSpPr>
        <p:spPr>
          <a:xfrm>
            <a:off x="-212806" y="-120347"/>
            <a:ext cx="6722835" cy="1419849"/>
          </a:xfrm>
          <a:prstGeom prst="roundRect">
            <a:avLst>
              <a:gd name="adj" fmla="val 18729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pl-PL" noProof="0" dirty="0"/>
          </a:p>
        </p:txBody>
      </p:sp>
      <p:sp>
        <p:nvSpPr>
          <p:cNvPr id="182" name="Rectangle: Rounded Corners 17"/>
          <p:cNvSpPr/>
          <p:nvPr/>
        </p:nvSpPr>
        <p:spPr>
          <a:xfrm>
            <a:off x="-153249" y="1268570"/>
            <a:ext cx="3781042" cy="6858001"/>
          </a:xfrm>
          <a:prstGeom prst="roundRect">
            <a:avLst>
              <a:gd name="adj" fmla="val 7033"/>
            </a:avLst>
          </a:prstGeom>
          <a:solidFill>
            <a:schemeClr val="accent1">
              <a:satOff val="-7933"/>
              <a:lumOff val="-1082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pl-PL" noProof="0" dirty="0"/>
          </a:p>
        </p:txBody>
      </p:sp>
      <p:sp>
        <p:nvSpPr>
          <p:cNvPr id="183" name="TextBox 2"/>
          <p:cNvSpPr txBox="1"/>
          <p:nvPr/>
        </p:nvSpPr>
        <p:spPr>
          <a:xfrm>
            <a:off x="5401448" y="1407604"/>
            <a:ext cx="6311446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1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Motywacja do pracy zawodowej</a:t>
            </a:r>
            <a:b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</a:br>
            <a:r>
              <a:rPr lang="pl-PL" noProof="0" dirty="0"/>
              <a:t>w ujęciu pokoleniowym – wyniki badań</a:t>
            </a:r>
          </a:p>
        </p:txBody>
      </p:sp>
      <p:sp>
        <p:nvSpPr>
          <p:cNvPr id="184" name="Group 14"/>
          <p:cNvSpPr/>
          <p:nvPr/>
        </p:nvSpPr>
        <p:spPr>
          <a:xfrm>
            <a:off x="3828649" y="5986277"/>
            <a:ext cx="5033009" cy="707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dr hab. inż. Artur </a:t>
            </a:r>
            <a:r>
              <a:rPr lang="pl-PL" noProof="0" dirty="0" err="1">
                <a:latin typeface="Roboto" panose="02000000000000000000" pitchFamily="2" charset="0"/>
                <a:ea typeface="Roboto" panose="02000000000000000000" pitchFamily="2" charset="0"/>
              </a:rPr>
              <a:t>Kisiołek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, prof. WASE,</a:t>
            </a:r>
          </a:p>
          <a:p>
            <a:pPr>
              <a:defRPr sz="2000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mgr Piotr </a:t>
            </a:r>
            <a:r>
              <a:rPr lang="pl-PL" noProof="0" dirty="0" err="1">
                <a:latin typeface="Roboto" panose="02000000000000000000" pitchFamily="2" charset="0"/>
                <a:ea typeface="Roboto" panose="02000000000000000000" pitchFamily="2" charset="0"/>
              </a:rPr>
              <a:t>Stohnij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, lic. Szymon Stachowski</a:t>
            </a:r>
          </a:p>
        </p:txBody>
      </p:sp>
      <p:sp>
        <p:nvSpPr>
          <p:cNvPr id="185" name="Oval 7"/>
          <p:cNvSpPr/>
          <p:nvPr/>
        </p:nvSpPr>
        <p:spPr>
          <a:xfrm>
            <a:off x="4715571" y="3349192"/>
            <a:ext cx="4626771" cy="725175"/>
          </a:xfrm>
          <a:prstGeom prst="ellipse">
            <a:avLst/>
          </a:prstGeom>
          <a:ln w="285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pl-PL" noProof="0" dirty="0"/>
          </a:p>
        </p:txBody>
      </p:sp>
      <p:sp>
        <p:nvSpPr>
          <p:cNvPr id="186" name="Graphic 2"/>
          <p:cNvSpPr/>
          <p:nvPr/>
        </p:nvSpPr>
        <p:spPr>
          <a:xfrm rot="900000">
            <a:off x="5301444" y="-1108736"/>
            <a:ext cx="3149395" cy="2229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475" extrusionOk="0">
                <a:moveTo>
                  <a:pt x="18846" y="394"/>
                </a:moveTo>
                <a:cubicBezTo>
                  <a:pt x="18487" y="199"/>
                  <a:pt x="18114" y="103"/>
                  <a:pt x="17733" y="39"/>
                </a:cubicBezTo>
                <a:cubicBezTo>
                  <a:pt x="17405" y="-15"/>
                  <a:pt x="17072" y="-12"/>
                  <a:pt x="16745" y="45"/>
                </a:cubicBezTo>
                <a:cubicBezTo>
                  <a:pt x="15976" y="180"/>
                  <a:pt x="15236" y="515"/>
                  <a:pt x="14596" y="1148"/>
                </a:cubicBezTo>
                <a:cubicBezTo>
                  <a:pt x="13294" y="2437"/>
                  <a:pt x="12447" y="4518"/>
                  <a:pt x="12215" y="6729"/>
                </a:cubicBezTo>
                <a:cubicBezTo>
                  <a:pt x="12153" y="7330"/>
                  <a:pt x="12116" y="7929"/>
                  <a:pt x="12131" y="8537"/>
                </a:cubicBezTo>
                <a:cubicBezTo>
                  <a:pt x="12147" y="9194"/>
                  <a:pt x="12208" y="9854"/>
                  <a:pt x="12304" y="10498"/>
                </a:cubicBezTo>
                <a:cubicBezTo>
                  <a:pt x="12484" y="11719"/>
                  <a:pt x="12814" y="12900"/>
                  <a:pt x="13222" y="14004"/>
                </a:cubicBezTo>
                <a:cubicBezTo>
                  <a:pt x="13278" y="14154"/>
                  <a:pt x="13335" y="14303"/>
                  <a:pt x="13394" y="14452"/>
                </a:cubicBezTo>
                <a:cubicBezTo>
                  <a:pt x="13118" y="14532"/>
                  <a:pt x="12841" y="14601"/>
                  <a:pt x="12563" y="14657"/>
                </a:cubicBezTo>
                <a:cubicBezTo>
                  <a:pt x="11288" y="14885"/>
                  <a:pt x="10001" y="14858"/>
                  <a:pt x="8727" y="14630"/>
                </a:cubicBezTo>
                <a:cubicBezTo>
                  <a:pt x="7047" y="14298"/>
                  <a:pt x="5409" y="13637"/>
                  <a:pt x="3822" y="12799"/>
                </a:cubicBezTo>
                <a:cubicBezTo>
                  <a:pt x="3391" y="12571"/>
                  <a:pt x="2964" y="12330"/>
                  <a:pt x="2540" y="12080"/>
                </a:cubicBezTo>
                <a:cubicBezTo>
                  <a:pt x="2048" y="11784"/>
                  <a:pt x="1559" y="11476"/>
                  <a:pt x="1074" y="11159"/>
                </a:cubicBezTo>
                <a:cubicBezTo>
                  <a:pt x="896" y="11043"/>
                  <a:pt x="720" y="10982"/>
                  <a:pt x="525" y="11058"/>
                </a:cubicBezTo>
                <a:cubicBezTo>
                  <a:pt x="360" y="11122"/>
                  <a:pt x="180" y="11302"/>
                  <a:pt x="99" y="11520"/>
                </a:cubicBezTo>
                <a:cubicBezTo>
                  <a:pt x="12" y="11753"/>
                  <a:pt x="-32" y="12035"/>
                  <a:pt x="27" y="12294"/>
                </a:cubicBezTo>
                <a:cubicBezTo>
                  <a:pt x="81" y="12529"/>
                  <a:pt x="189" y="12786"/>
                  <a:pt x="355" y="12895"/>
                </a:cubicBezTo>
                <a:cubicBezTo>
                  <a:pt x="2002" y="13972"/>
                  <a:pt x="3687" y="14958"/>
                  <a:pt x="5432" y="15674"/>
                </a:cubicBezTo>
                <a:cubicBezTo>
                  <a:pt x="7125" y="16367"/>
                  <a:pt x="8891" y="16814"/>
                  <a:pt x="10657" y="16829"/>
                </a:cubicBezTo>
                <a:cubicBezTo>
                  <a:pt x="11849" y="16839"/>
                  <a:pt x="13056" y="16656"/>
                  <a:pt x="14219" y="16251"/>
                </a:cubicBezTo>
                <a:cubicBezTo>
                  <a:pt x="14893" y="17557"/>
                  <a:pt x="15674" y="18761"/>
                  <a:pt x="16470" y="19912"/>
                </a:cubicBezTo>
                <a:cubicBezTo>
                  <a:pt x="16765" y="20340"/>
                  <a:pt x="17065" y="20763"/>
                  <a:pt x="17364" y="21185"/>
                </a:cubicBezTo>
                <a:cubicBezTo>
                  <a:pt x="17627" y="21558"/>
                  <a:pt x="18111" y="21585"/>
                  <a:pt x="18371" y="21185"/>
                </a:cubicBezTo>
                <a:cubicBezTo>
                  <a:pt x="18632" y="20784"/>
                  <a:pt x="18653" y="20161"/>
                  <a:pt x="18371" y="19764"/>
                </a:cubicBezTo>
                <a:cubicBezTo>
                  <a:pt x="17429" y="18433"/>
                  <a:pt x="16486" y="17097"/>
                  <a:pt x="15659" y="15618"/>
                </a:cubicBezTo>
                <a:cubicBezTo>
                  <a:pt x="17088" y="14854"/>
                  <a:pt x="18427" y="13722"/>
                  <a:pt x="19508" y="12187"/>
                </a:cubicBezTo>
                <a:cubicBezTo>
                  <a:pt x="20689" y="10508"/>
                  <a:pt x="21568" y="8257"/>
                  <a:pt x="21505" y="5834"/>
                </a:cubicBezTo>
                <a:cubicBezTo>
                  <a:pt x="21474" y="4656"/>
                  <a:pt x="21243" y="3444"/>
                  <a:pt x="20759" y="2471"/>
                </a:cubicBezTo>
                <a:cubicBezTo>
                  <a:pt x="20497" y="1944"/>
                  <a:pt x="20201" y="1523"/>
                  <a:pt x="19839" y="1136"/>
                </a:cubicBezTo>
                <a:cubicBezTo>
                  <a:pt x="19538" y="814"/>
                  <a:pt x="19199" y="585"/>
                  <a:pt x="18846" y="394"/>
                </a:cubicBezTo>
                <a:close/>
                <a:moveTo>
                  <a:pt x="20055" y="6748"/>
                </a:moveTo>
                <a:cubicBezTo>
                  <a:pt x="19998" y="7252"/>
                  <a:pt x="19898" y="7743"/>
                  <a:pt x="19763" y="8216"/>
                </a:cubicBezTo>
                <a:cubicBezTo>
                  <a:pt x="19578" y="8799"/>
                  <a:pt x="19343" y="9347"/>
                  <a:pt x="19072" y="9859"/>
                </a:cubicBezTo>
                <a:cubicBezTo>
                  <a:pt x="18669" y="10573"/>
                  <a:pt x="18202" y="11210"/>
                  <a:pt x="17695" y="11775"/>
                </a:cubicBezTo>
                <a:cubicBezTo>
                  <a:pt x="17038" y="12477"/>
                  <a:pt x="16320" y="13056"/>
                  <a:pt x="15564" y="13520"/>
                </a:cubicBezTo>
                <a:cubicBezTo>
                  <a:pt x="15320" y="13661"/>
                  <a:pt x="15073" y="13791"/>
                  <a:pt x="14823" y="13909"/>
                </a:cubicBezTo>
                <a:cubicBezTo>
                  <a:pt x="14565" y="13313"/>
                  <a:pt x="14334" y="12694"/>
                  <a:pt x="14136" y="12051"/>
                </a:cubicBezTo>
                <a:cubicBezTo>
                  <a:pt x="13885" y="11183"/>
                  <a:pt x="13699" y="10279"/>
                  <a:pt x="13601" y="9350"/>
                </a:cubicBezTo>
                <a:cubicBezTo>
                  <a:pt x="13542" y="8647"/>
                  <a:pt x="13535" y="7937"/>
                  <a:pt x="13593" y="7233"/>
                </a:cubicBezTo>
                <a:cubicBezTo>
                  <a:pt x="13661" y="6608"/>
                  <a:pt x="13777" y="5995"/>
                  <a:pt x="13943" y="5407"/>
                </a:cubicBezTo>
                <a:cubicBezTo>
                  <a:pt x="14104" y="4891"/>
                  <a:pt x="14303" y="4401"/>
                  <a:pt x="14541" y="3948"/>
                </a:cubicBezTo>
                <a:cubicBezTo>
                  <a:pt x="14748" y="3588"/>
                  <a:pt x="14979" y="3258"/>
                  <a:pt x="15235" y="2967"/>
                </a:cubicBezTo>
                <a:cubicBezTo>
                  <a:pt x="15459" y="2735"/>
                  <a:pt x="15697" y="2535"/>
                  <a:pt x="15950" y="2372"/>
                </a:cubicBezTo>
                <a:cubicBezTo>
                  <a:pt x="16224" y="2221"/>
                  <a:pt x="16508" y="2114"/>
                  <a:pt x="16799" y="2048"/>
                </a:cubicBezTo>
                <a:cubicBezTo>
                  <a:pt x="17101" y="2001"/>
                  <a:pt x="17405" y="2001"/>
                  <a:pt x="17707" y="2047"/>
                </a:cubicBezTo>
                <a:cubicBezTo>
                  <a:pt x="17975" y="2108"/>
                  <a:pt x="18238" y="2207"/>
                  <a:pt x="18491" y="2346"/>
                </a:cubicBezTo>
                <a:cubicBezTo>
                  <a:pt x="18694" y="2477"/>
                  <a:pt x="18887" y="2634"/>
                  <a:pt x="19067" y="2818"/>
                </a:cubicBezTo>
                <a:cubicBezTo>
                  <a:pt x="19223" y="2999"/>
                  <a:pt x="19365" y="3199"/>
                  <a:pt x="19494" y="3419"/>
                </a:cubicBezTo>
                <a:cubicBezTo>
                  <a:pt x="19628" y="3679"/>
                  <a:pt x="19742" y="3957"/>
                  <a:pt x="19837" y="4249"/>
                </a:cubicBezTo>
                <a:cubicBezTo>
                  <a:pt x="19939" y="4617"/>
                  <a:pt x="20011" y="5000"/>
                  <a:pt x="20056" y="5390"/>
                </a:cubicBezTo>
                <a:cubicBezTo>
                  <a:pt x="20090" y="5842"/>
                  <a:pt x="20090" y="6296"/>
                  <a:pt x="20055" y="6748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187" name="Graphic 14"/>
          <p:cNvSpPr/>
          <p:nvPr/>
        </p:nvSpPr>
        <p:spPr>
          <a:xfrm rot="1800000">
            <a:off x="9660219" y="5982998"/>
            <a:ext cx="2703073" cy="121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pic>
        <p:nvPicPr>
          <p:cNvPr id="188" name="Picture Placeholder 10" descr="Picture Placeholder 10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156985" y="161151"/>
            <a:ext cx="903975" cy="856696"/>
          </a:xfrm>
          <a:prstGeom prst="rect">
            <a:avLst/>
          </a:prstGeom>
        </p:spPr>
      </p:pic>
      <p:pic>
        <p:nvPicPr>
          <p:cNvPr id="189" name="Obraz 4" descr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934" y="128885"/>
            <a:ext cx="751841" cy="921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Obraz 9" descr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237" y="137140"/>
            <a:ext cx="904876" cy="904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Obraz 8" descr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576" y="121582"/>
            <a:ext cx="935990" cy="935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Obraz 1" descr="Obraz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242" y="79394"/>
            <a:ext cx="1109977" cy="1020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7" y="0"/>
                </a:moveTo>
                <a:cubicBezTo>
                  <a:pt x="264" y="0"/>
                  <a:pt x="0" y="265"/>
                  <a:pt x="0" y="588"/>
                </a:cubicBezTo>
                <a:lnTo>
                  <a:pt x="0" y="21012"/>
                </a:lnTo>
                <a:cubicBezTo>
                  <a:pt x="0" y="21335"/>
                  <a:pt x="264" y="21600"/>
                  <a:pt x="587" y="21600"/>
                </a:cubicBezTo>
                <a:lnTo>
                  <a:pt x="21013" y="21600"/>
                </a:lnTo>
                <a:cubicBezTo>
                  <a:pt x="21336" y="21600"/>
                  <a:pt x="21600" y="21335"/>
                  <a:pt x="21600" y="21012"/>
                </a:cubicBezTo>
                <a:lnTo>
                  <a:pt x="21600" y="588"/>
                </a:lnTo>
                <a:cubicBezTo>
                  <a:pt x="21600" y="265"/>
                  <a:pt x="21336" y="0"/>
                  <a:pt x="21013" y="0"/>
                </a:cubicBezTo>
                <a:lnTo>
                  <a:pt x="58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3" name="MIĘDZYNARODOWA KONFERENCJA NAUKOWA…"/>
          <p:cNvSpPr txBox="1"/>
          <p:nvPr/>
        </p:nvSpPr>
        <p:spPr>
          <a:xfrm>
            <a:off x="235014" y="1806194"/>
            <a:ext cx="3004516" cy="2331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81000"/>
              </a:lnSpc>
              <a:spcBef>
                <a:spcPts val="1200"/>
              </a:spcBef>
              <a:defRPr sz="22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/>
              <a:t>MIĘDZYNARODOWA KONFERENCJA NAUKOWA </a:t>
            </a:r>
          </a:p>
          <a:p>
            <a:pPr algn="ctr">
              <a:lnSpc>
                <a:spcPct val="81000"/>
              </a:lnSpc>
              <a:spcBef>
                <a:spcPts val="1200"/>
              </a:spcBef>
              <a:defRPr sz="22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/>
              <a:t>z okazji jubileuszu </a:t>
            </a:r>
          </a:p>
          <a:p>
            <a:pPr algn="ctr">
              <a:lnSpc>
                <a:spcPct val="81000"/>
              </a:lnSpc>
              <a:spcBef>
                <a:spcPts val="1200"/>
              </a:spcBef>
              <a:defRPr sz="22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/>
              <a:t>30-lecia działalności uczelni wyższej </a:t>
            </a:r>
            <a:br>
              <a:rPr lang="pl-PL" noProof="0" dirty="0"/>
            </a:br>
            <a:r>
              <a:rPr lang="pl-PL" noProof="0" dirty="0"/>
              <a:t>w Środzie Wlkp.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raphic 2"/>
          <p:cNvSpPr/>
          <p:nvPr/>
        </p:nvSpPr>
        <p:spPr>
          <a:xfrm rot="15300000">
            <a:off x="4101702" y="5573931"/>
            <a:ext cx="2473482" cy="1750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475" extrusionOk="0">
                <a:moveTo>
                  <a:pt x="18846" y="394"/>
                </a:moveTo>
                <a:cubicBezTo>
                  <a:pt x="18487" y="199"/>
                  <a:pt x="18114" y="103"/>
                  <a:pt x="17733" y="39"/>
                </a:cubicBezTo>
                <a:cubicBezTo>
                  <a:pt x="17405" y="-15"/>
                  <a:pt x="17072" y="-12"/>
                  <a:pt x="16745" y="45"/>
                </a:cubicBezTo>
                <a:cubicBezTo>
                  <a:pt x="15976" y="180"/>
                  <a:pt x="15236" y="515"/>
                  <a:pt x="14596" y="1148"/>
                </a:cubicBezTo>
                <a:cubicBezTo>
                  <a:pt x="13294" y="2437"/>
                  <a:pt x="12447" y="4518"/>
                  <a:pt x="12215" y="6729"/>
                </a:cubicBezTo>
                <a:cubicBezTo>
                  <a:pt x="12153" y="7330"/>
                  <a:pt x="12116" y="7929"/>
                  <a:pt x="12131" y="8537"/>
                </a:cubicBezTo>
                <a:cubicBezTo>
                  <a:pt x="12147" y="9194"/>
                  <a:pt x="12208" y="9854"/>
                  <a:pt x="12304" y="10498"/>
                </a:cubicBezTo>
                <a:cubicBezTo>
                  <a:pt x="12484" y="11719"/>
                  <a:pt x="12814" y="12900"/>
                  <a:pt x="13222" y="14004"/>
                </a:cubicBezTo>
                <a:cubicBezTo>
                  <a:pt x="13278" y="14154"/>
                  <a:pt x="13335" y="14303"/>
                  <a:pt x="13394" y="14452"/>
                </a:cubicBezTo>
                <a:cubicBezTo>
                  <a:pt x="13118" y="14532"/>
                  <a:pt x="12841" y="14601"/>
                  <a:pt x="12563" y="14657"/>
                </a:cubicBezTo>
                <a:cubicBezTo>
                  <a:pt x="11288" y="14885"/>
                  <a:pt x="10001" y="14858"/>
                  <a:pt x="8727" y="14630"/>
                </a:cubicBezTo>
                <a:cubicBezTo>
                  <a:pt x="7047" y="14298"/>
                  <a:pt x="5409" y="13637"/>
                  <a:pt x="3822" y="12799"/>
                </a:cubicBezTo>
                <a:cubicBezTo>
                  <a:pt x="3391" y="12571"/>
                  <a:pt x="2964" y="12330"/>
                  <a:pt x="2540" y="12080"/>
                </a:cubicBezTo>
                <a:cubicBezTo>
                  <a:pt x="2048" y="11784"/>
                  <a:pt x="1559" y="11476"/>
                  <a:pt x="1074" y="11159"/>
                </a:cubicBezTo>
                <a:cubicBezTo>
                  <a:pt x="896" y="11043"/>
                  <a:pt x="720" y="10982"/>
                  <a:pt x="525" y="11058"/>
                </a:cubicBezTo>
                <a:cubicBezTo>
                  <a:pt x="360" y="11122"/>
                  <a:pt x="180" y="11302"/>
                  <a:pt x="99" y="11520"/>
                </a:cubicBezTo>
                <a:cubicBezTo>
                  <a:pt x="12" y="11753"/>
                  <a:pt x="-32" y="12035"/>
                  <a:pt x="27" y="12294"/>
                </a:cubicBezTo>
                <a:cubicBezTo>
                  <a:pt x="81" y="12529"/>
                  <a:pt x="189" y="12786"/>
                  <a:pt x="355" y="12895"/>
                </a:cubicBezTo>
                <a:cubicBezTo>
                  <a:pt x="2002" y="13972"/>
                  <a:pt x="3687" y="14958"/>
                  <a:pt x="5432" y="15674"/>
                </a:cubicBezTo>
                <a:cubicBezTo>
                  <a:pt x="7125" y="16367"/>
                  <a:pt x="8891" y="16814"/>
                  <a:pt x="10657" y="16829"/>
                </a:cubicBezTo>
                <a:cubicBezTo>
                  <a:pt x="11849" y="16839"/>
                  <a:pt x="13056" y="16656"/>
                  <a:pt x="14219" y="16251"/>
                </a:cubicBezTo>
                <a:cubicBezTo>
                  <a:pt x="14893" y="17557"/>
                  <a:pt x="15674" y="18761"/>
                  <a:pt x="16470" y="19912"/>
                </a:cubicBezTo>
                <a:cubicBezTo>
                  <a:pt x="16765" y="20340"/>
                  <a:pt x="17065" y="20763"/>
                  <a:pt x="17364" y="21185"/>
                </a:cubicBezTo>
                <a:cubicBezTo>
                  <a:pt x="17627" y="21558"/>
                  <a:pt x="18111" y="21585"/>
                  <a:pt x="18371" y="21185"/>
                </a:cubicBezTo>
                <a:cubicBezTo>
                  <a:pt x="18632" y="20784"/>
                  <a:pt x="18653" y="20161"/>
                  <a:pt x="18371" y="19764"/>
                </a:cubicBezTo>
                <a:cubicBezTo>
                  <a:pt x="17429" y="18433"/>
                  <a:pt x="16486" y="17097"/>
                  <a:pt x="15659" y="15618"/>
                </a:cubicBezTo>
                <a:cubicBezTo>
                  <a:pt x="17088" y="14854"/>
                  <a:pt x="18427" y="13722"/>
                  <a:pt x="19508" y="12187"/>
                </a:cubicBezTo>
                <a:cubicBezTo>
                  <a:pt x="20689" y="10508"/>
                  <a:pt x="21568" y="8257"/>
                  <a:pt x="21505" y="5834"/>
                </a:cubicBezTo>
                <a:cubicBezTo>
                  <a:pt x="21474" y="4656"/>
                  <a:pt x="21243" y="3444"/>
                  <a:pt x="20759" y="2471"/>
                </a:cubicBezTo>
                <a:cubicBezTo>
                  <a:pt x="20497" y="1944"/>
                  <a:pt x="20201" y="1523"/>
                  <a:pt x="19839" y="1136"/>
                </a:cubicBezTo>
                <a:cubicBezTo>
                  <a:pt x="19538" y="814"/>
                  <a:pt x="19199" y="585"/>
                  <a:pt x="18846" y="394"/>
                </a:cubicBezTo>
                <a:close/>
                <a:moveTo>
                  <a:pt x="20055" y="6748"/>
                </a:moveTo>
                <a:cubicBezTo>
                  <a:pt x="19998" y="7252"/>
                  <a:pt x="19898" y="7743"/>
                  <a:pt x="19763" y="8216"/>
                </a:cubicBezTo>
                <a:cubicBezTo>
                  <a:pt x="19578" y="8799"/>
                  <a:pt x="19343" y="9347"/>
                  <a:pt x="19072" y="9859"/>
                </a:cubicBezTo>
                <a:cubicBezTo>
                  <a:pt x="18669" y="10573"/>
                  <a:pt x="18202" y="11210"/>
                  <a:pt x="17695" y="11775"/>
                </a:cubicBezTo>
                <a:cubicBezTo>
                  <a:pt x="17038" y="12477"/>
                  <a:pt x="16320" y="13056"/>
                  <a:pt x="15564" y="13520"/>
                </a:cubicBezTo>
                <a:cubicBezTo>
                  <a:pt x="15320" y="13661"/>
                  <a:pt x="15073" y="13791"/>
                  <a:pt x="14823" y="13909"/>
                </a:cubicBezTo>
                <a:cubicBezTo>
                  <a:pt x="14565" y="13313"/>
                  <a:pt x="14334" y="12694"/>
                  <a:pt x="14136" y="12051"/>
                </a:cubicBezTo>
                <a:cubicBezTo>
                  <a:pt x="13885" y="11183"/>
                  <a:pt x="13699" y="10279"/>
                  <a:pt x="13601" y="9350"/>
                </a:cubicBezTo>
                <a:cubicBezTo>
                  <a:pt x="13542" y="8647"/>
                  <a:pt x="13535" y="7937"/>
                  <a:pt x="13593" y="7233"/>
                </a:cubicBezTo>
                <a:cubicBezTo>
                  <a:pt x="13661" y="6608"/>
                  <a:pt x="13777" y="5995"/>
                  <a:pt x="13943" y="5407"/>
                </a:cubicBezTo>
                <a:cubicBezTo>
                  <a:pt x="14104" y="4891"/>
                  <a:pt x="14303" y="4401"/>
                  <a:pt x="14541" y="3948"/>
                </a:cubicBezTo>
                <a:cubicBezTo>
                  <a:pt x="14748" y="3588"/>
                  <a:pt x="14979" y="3258"/>
                  <a:pt x="15235" y="2967"/>
                </a:cubicBezTo>
                <a:cubicBezTo>
                  <a:pt x="15459" y="2735"/>
                  <a:pt x="15697" y="2535"/>
                  <a:pt x="15950" y="2372"/>
                </a:cubicBezTo>
                <a:cubicBezTo>
                  <a:pt x="16224" y="2221"/>
                  <a:pt x="16508" y="2114"/>
                  <a:pt x="16799" y="2048"/>
                </a:cubicBezTo>
                <a:cubicBezTo>
                  <a:pt x="17101" y="2001"/>
                  <a:pt x="17405" y="2001"/>
                  <a:pt x="17707" y="2047"/>
                </a:cubicBezTo>
                <a:cubicBezTo>
                  <a:pt x="17975" y="2108"/>
                  <a:pt x="18238" y="2207"/>
                  <a:pt x="18491" y="2346"/>
                </a:cubicBezTo>
                <a:cubicBezTo>
                  <a:pt x="18694" y="2477"/>
                  <a:pt x="18887" y="2634"/>
                  <a:pt x="19067" y="2818"/>
                </a:cubicBezTo>
                <a:cubicBezTo>
                  <a:pt x="19223" y="2999"/>
                  <a:pt x="19365" y="3199"/>
                  <a:pt x="19494" y="3419"/>
                </a:cubicBezTo>
                <a:cubicBezTo>
                  <a:pt x="19628" y="3679"/>
                  <a:pt x="19742" y="3957"/>
                  <a:pt x="19837" y="4249"/>
                </a:cubicBezTo>
                <a:cubicBezTo>
                  <a:pt x="19939" y="4617"/>
                  <a:pt x="20011" y="5000"/>
                  <a:pt x="20056" y="5390"/>
                </a:cubicBezTo>
                <a:cubicBezTo>
                  <a:pt x="20090" y="5842"/>
                  <a:pt x="20090" y="6296"/>
                  <a:pt x="20055" y="6748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62" name="Rectangle: Rounded Corners 34"/>
          <p:cNvSpPr/>
          <p:nvPr/>
        </p:nvSpPr>
        <p:spPr>
          <a:xfrm>
            <a:off x="5868959" y="848892"/>
            <a:ext cx="5798781" cy="5160216"/>
          </a:xfrm>
          <a:prstGeom prst="roundRect">
            <a:avLst>
              <a:gd name="adj" fmla="val 9249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63" name="TextBox 6"/>
          <p:cNvSpPr txBox="1"/>
          <p:nvPr/>
        </p:nvSpPr>
        <p:spPr>
          <a:xfrm>
            <a:off x="524260" y="2494279"/>
            <a:ext cx="4912077" cy="18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8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Wybrane</a:t>
            </a:r>
            <a:endParaRPr lang="pl-PL" noProof="0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path path="circle">
                  <a:fillToRect l="-19636" t="62278" r="119636" b="37721"/>
                </a:path>
              </a:gradFill>
            </a:endParaRPr>
          </a:p>
          <a:p>
            <a:pPr>
              <a:defRPr sz="58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wyniki badań</a:t>
            </a:r>
          </a:p>
        </p:txBody>
      </p:sp>
      <p:sp>
        <p:nvSpPr>
          <p:cNvPr id="264" name="Graphic 14"/>
          <p:cNvSpPr/>
          <p:nvPr/>
        </p:nvSpPr>
        <p:spPr>
          <a:xfrm rot="10800000">
            <a:off x="-656212" y="-209228"/>
            <a:ext cx="2703073" cy="121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pic>
        <p:nvPicPr>
          <p:cNvPr id="265" name="Picture Placeholder 10" descr="Picture Placeholder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16748" y="111227"/>
            <a:ext cx="606211" cy="574505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Aż 84,6% badanych określiło pracę jako „źródło utrzymania”, co potwierdza hipotezę HC4 i klasyfikuje większość uczestników badania w kategorii Zawód według typologii A. Wrzesniewski, C. McCauley, P. Rozin, i B. Schwartz, w której wyróżniono trzy kategori"/>
          <p:cNvSpPr txBox="1">
            <a:spLocks noGrp="1"/>
          </p:cNvSpPr>
          <p:nvPr>
            <p:ph type="body" sz="half" idx="4294967295"/>
          </p:nvPr>
        </p:nvSpPr>
        <p:spPr>
          <a:xfrm>
            <a:off x="6096000" y="1471281"/>
            <a:ext cx="5393364" cy="3915436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>
              <a:spcBef>
                <a:spcPts val="1200"/>
              </a:spcBef>
              <a:defRPr sz="20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Aż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84,6%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 badanych określiło pracę jako „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źródło utrzymania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”, co potwierdza hipotezę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HC4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 i klasyfikuje większość uczestników badania w kategorii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Zawód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 według typologii A. </a:t>
            </a:r>
            <a:r>
              <a:rPr lang="pl-PL" noProof="0" dirty="0" err="1">
                <a:latin typeface="Roboto" panose="02000000000000000000" pitchFamily="2" charset="0"/>
                <a:ea typeface="Roboto" panose="02000000000000000000" pitchFamily="2" charset="0"/>
              </a:rPr>
              <a:t>Wrzesniewski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, C. </a:t>
            </a:r>
            <a:r>
              <a:rPr lang="pl-PL" noProof="0" dirty="0" err="1">
                <a:latin typeface="Roboto" panose="02000000000000000000" pitchFamily="2" charset="0"/>
                <a:ea typeface="Roboto" panose="02000000000000000000" pitchFamily="2" charset="0"/>
              </a:rPr>
              <a:t>McCauley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, P. </a:t>
            </a:r>
            <a:r>
              <a:rPr lang="pl-PL" noProof="0" dirty="0" err="1">
                <a:latin typeface="Roboto" panose="02000000000000000000" pitchFamily="2" charset="0"/>
                <a:ea typeface="Roboto" panose="02000000000000000000" pitchFamily="2" charset="0"/>
              </a:rPr>
              <a:t>Rozin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, i B. Schwartz, w której wyróżniono trzy kategorie:</a:t>
            </a:r>
          </a:p>
          <a:p>
            <a:pPr>
              <a:spcBef>
                <a:spcPts val="1200"/>
              </a:spcBef>
              <a:defRPr sz="20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Zawód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pl-PL" b="0" i="1" noProof="0" dirty="0" err="1">
                <a:latin typeface="Roboto" panose="02000000000000000000" pitchFamily="2" charset="0"/>
                <a:ea typeface="Roboto" panose="02000000000000000000" pitchFamily="2" charset="0"/>
              </a:rPr>
              <a:t>job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  <a:cs typeface="Symbol"/>
                <a:sym typeface="Symbol"/>
              </a:rPr>
              <a:t>-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praca jako środek do zarabiania pieniędzy) </a:t>
            </a:r>
          </a:p>
          <a:p>
            <a:pPr>
              <a:spcBef>
                <a:spcPts val="1200"/>
              </a:spcBef>
              <a:defRPr sz="20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Kariera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pl-PL" b="0" i="1" noProof="0" dirty="0" err="1">
                <a:latin typeface="Roboto" panose="02000000000000000000" pitchFamily="2" charset="0"/>
                <a:ea typeface="Roboto" panose="02000000000000000000" pitchFamily="2" charset="0"/>
              </a:rPr>
              <a:t>career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  <a:cs typeface="Symbol"/>
                <a:sym typeface="Symbol"/>
              </a:rPr>
              <a:t>-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jako ścieżka awansu i prestiżu)</a:t>
            </a:r>
          </a:p>
          <a:p>
            <a:pPr>
              <a:spcBef>
                <a:spcPts val="1200"/>
              </a:spcBef>
              <a:defRPr sz="20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Powołanie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pl-PL" b="0" i="1" noProof="0" dirty="0" err="1">
                <a:latin typeface="Roboto" panose="02000000000000000000" pitchFamily="2" charset="0"/>
                <a:ea typeface="Roboto" panose="02000000000000000000" pitchFamily="2" charset="0"/>
              </a:rPr>
              <a:t>calling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  <a:cs typeface="Symbol"/>
                <a:sym typeface="Symbol"/>
              </a:rPr>
              <a:t>-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jako źródło satysfakcji i sensu życia)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Box 33"/>
          <p:cNvSpPr txBox="1"/>
          <p:nvPr/>
        </p:nvSpPr>
        <p:spPr>
          <a:xfrm>
            <a:off x="6385559" y="668774"/>
            <a:ext cx="5379721" cy="178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58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Wybrane </a:t>
            </a: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wyniki badań</a:t>
            </a:r>
          </a:p>
        </p:txBody>
      </p:sp>
      <p:sp>
        <p:nvSpPr>
          <p:cNvPr id="269" name="Oval 37"/>
          <p:cNvSpPr/>
          <p:nvPr/>
        </p:nvSpPr>
        <p:spPr>
          <a:xfrm>
            <a:off x="5610281" y="4212570"/>
            <a:ext cx="6662279" cy="1243766"/>
          </a:xfrm>
          <a:prstGeom prst="ellipse">
            <a:avLst/>
          </a:prstGeom>
          <a:ln w="285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  <a:endParaRPr lang="pl-PL" noProof="0" dirty="0"/>
          </a:p>
        </p:txBody>
      </p:sp>
      <p:sp>
        <p:nvSpPr>
          <p:cNvPr id="270" name="Graphic 14"/>
          <p:cNvSpPr/>
          <p:nvPr/>
        </p:nvSpPr>
        <p:spPr>
          <a:xfrm rot="3227417">
            <a:off x="10635084" y="1053874"/>
            <a:ext cx="2351831" cy="1057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graphicFrame>
        <p:nvGraphicFramePr>
          <p:cNvPr id="271" name="Wykres 4"/>
          <p:cNvGraphicFramePr/>
          <p:nvPr/>
        </p:nvGraphicFramePr>
        <p:xfrm>
          <a:off x="363423" y="335607"/>
          <a:ext cx="4756250" cy="5738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2" name="Poziom zadowolenia z pracy…"/>
          <p:cNvSpPr txBox="1">
            <a:spLocks noGrp="1"/>
          </p:cNvSpPr>
          <p:nvPr>
            <p:ph type="body" sz="quarter" idx="4294967295"/>
          </p:nvPr>
        </p:nvSpPr>
        <p:spPr>
          <a:xfrm>
            <a:off x="6346000" y="2809070"/>
            <a:ext cx="5458840" cy="2635993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 marL="0" indent="0">
              <a:spcBef>
                <a:spcPts val="1200"/>
              </a:spcBef>
              <a:buSzTx/>
              <a:buNone/>
              <a:defRPr sz="2200" b="1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Poziom zadowolenia z pracy</a:t>
            </a:r>
          </a:p>
          <a:p>
            <a:pPr>
              <a:spcBef>
                <a:spcPts val="1200"/>
              </a:spcBef>
              <a:defRPr sz="2200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Większość respondentów oceniła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poziom zadowolenia z pracy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 jako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przeciętny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 (44,8%) lub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wysoki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 (34,8%).</a:t>
            </a:r>
          </a:p>
          <a:p>
            <a:pPr>
              <a:spcBef>
                <a:spcPts val="1200"/>
              </a:spcBef>
              <a:defRPr sz="2200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Jednocześnie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średni poziom poczucia sensu wykonywanej pracy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 wyniósł aż </a:t>
            </a:r>
            <a:r>
              <a:rPr lang="pl-PL" b="1" noProof="0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67,3/100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pic>
        <p:nvPicPr>
          <p:cNvPr id="2" name="Picture Placeholder 10" descr="Picture Placeholder 10">
            <a:extLst>
              <a:ext uri="{FF2B5EF4-FFF2-40B4-BE49-F238E27FC236}">
                <a16:creationId xmlns:a16="http://schemas.microsoft.com/office/drawing/2014/main" id="{E5CDA4EC-9A7D-4A59-C065-7AD2427F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25471" y="48354"/>
            <a:ext cx="606211" cy="574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: Rounded Corners 32"/>
          <p:cNvSpPr/>
          <p:nvPr/>
        </p:nvSpPr>
        <p:spPr>
          <a:xfrm>
            <a:off x="417448" y="1535813"/>
            <a:ext cx="1910942" cy="1956987"/>
          </a:xfrm>
          <a:prstGeom prst="roundRect">
            <a:avLst>
              <a:gd name="adj" fmla="val 10514"/>
            </a:avLst>
          </a:prstGeom>
          <a:solidFill>
            <a:srgbClr val="FFFFFF"/>
          </a:solidFill>
          <a:ln w="12700">
            <a:miter lim="400000"/>
          </a:ln>
          <a:effectLst>
            <a:outerShdw blurRad="5080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75" name="TextBox 34"/>
          <p:cNvSpPr txBox="1"/>
          <p:nvPr/>
        </p:nvSpPr>
        <p:spPr>
          <a:xfrm>
            <a:off x="489104" y="2202472"/>
            <a:ext cx="176763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Nieustannie podnosić swoje kwalifikacje (także po godzinach pracy)</a:t>
            </a:r>
          </a:p>
        </p:txBody>
      </p:sp>
      <p:sp>
        <p:nvSpPr>
          <p:cNvPr id="276" name="Rectangle: Rounded Corners 40"/>
          <p:cNvSpPr/>
          <p:nvPr/>
        </p:nvSpPr>
        <p:spPr>
          <a:xfrm>
            <a:off x="2720980" y="1823559"/>
            <a:ext cx="1910942" cy="1208653"/>
          </a:xfrm>
          <a:prstGeom prst="roundRect">
            <a:avLst>
              <a:gd name="adj" fmla="val 16623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77" name="Rectangle: Rounded Corners 44"/>
          <p:cNvSpPr/>
          <p:nvPr/>
        </p:nvSpPr>
        <p:spPr>
          <a:xfrm>
            <a:off x="427123" y="40113"/>
            <a:ext cx="1891592" cy="1240429"/>
          </a:xfrm>
          <a:prstGeom prst="roundRect">
            <a:avLst>
              <a:gd name="adj" fmla="val 14957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78" name="Rectangle: Rounded Corners 48"/>
          <p:cNvSpPr/>
          <p:nvPr/>
        </p:nvSpPr>
        <p:spPr>
          <a:xfrm>
            <a:off x="2723951" y="119506"/>
            <a:ext cx="1905001" cy="1397903"/>
          </a:xfrm>
          <a:prstGeom prst="roundRect">
            <a:avLst>
              <a:gd name="adj" fmla="val 15938"/>
            </a:avLst>
          </a:prstGeom>
          <a:solidFill>
            <a:srgbClr val="FFFFFF"/>
          </a:solidFill>
          <a:ln w="12700">
            <a:miter lim="400000"/>
          </a:ln>
          <a:effectLst>
            <a:outerShdw blurRad="5080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79" name="TextBox 50"/>
          <p:cNvSpPr txBox="1"/>
          <p:nvPr/>
        </p:nvSpPr>
        <p:spPr>
          <a:xfrm>
            <a:off x="2886203" y="723172"/>
            <a:ext cx="1580496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Pracować w godzinach nadliczbowych</a:t>
            </a:r>
          </a:p>
        </p:txBody>
      </p:sp>
      <p:sp>
        <p:nvSpPr>
          <p:cNvPr id="280" name="Group 54"/>
          <p:cNvSpPr txBox="1"/>
          <p:nvPr/>
        </p:nvSpPr>
        <p:spPr>
          <a:xfrm>
            <a:off x="2806502" y="2389561"/>
            <a:ext cx="1739899" cy="871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Pracować w czasie prywatnym</a:t>
            </a:r>
          </a:p>
        </p:txBody>
      </p:sp>
      <p:sp>
        <p:nvSpPr>
          <p:cNvPr id="281" name="Graphic 14"/>
          <p:cNvSpPr/>
          <p:nvPr/>
        </p:nvSpPr>
        <p:spPr>
          <a:xfrm rot="2883517">
            <a:off x="9660219" y="5666489"/>
            <a:ext cx="2703073" cy="121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82" name="Dla pracy zawodowej jestem w stanie…?"/>
          <p:cNvSpPr txBox="1"/>
          <p:nvPr/>
        </p:nvSpPr>
        <p:spPr>
          <a:xfrm>
            <a:off x="5762473" y="2081083"/>
            <a:ext cx="6124676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/>
              <a:t>Dla pracy zawodowej jestem w stanie…?</a:t>
            </a:r>
          </a:p>
        </p:txBody>
      </p:sp>
      <p:sp>
        <p:nvSpPr>
          <p:cNvPr id="283" name="TextBox 53"/>
          <p:cNvSpPr txBox="1"/>
          <p:nvPr/>
        </p:nvSpPr>
        <p:spPr>
          <a:xfrm>
            <a:off x="615822" y="54111"/>
            <a:ext cx="151419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pl-PL" noProof="0" dirty="0">
                <a:latin typeface="Ubuntu" panose="020B0504030602030204" pitchFamily="34" charset="0"/>
              </a:rPr>
              <a:t>48%</a:t>
            </a:r>
          </a:p>
        </p:txBody>
      </p:sp>
      <p:sp>
        <p:nvSpPr>
          <p:cNvPr id="284" name="Pokazać się z jak najlepszej strony"/>
          <p:cNvSpPr txBox="1"/>
          <p:nvPr/>
        </p:nvSpPr>
        <p:spPr>
          <a:xfrm>
            <a:off x="635080" y="724098"/>
            <a:ext cx="1475677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3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Pokazać się z jak najlepszej strony</a:t>
            </a:r>
          </a:p>
        </p:txBody>
      </p:sp>
      <p:sp>
        <p:nvSpPr>
          <p:cNvPr id="285" name="TextBox 53"/>
          <p:cNvSpPr txBox="1"/>
          <p:nvPr/>
        </p:nvSpPr>
        <p:spPr>
          <a:xfrm>
            <a:off x="2919354" y="97731"/>
            <a:ext cx="151419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b="1"/>
            </a:lvl1pPr>
          </a:lstStyle>
          <a:p>
            <a:r>
              <a:rPr lang="pl-PL" noProof="0" dirty="0">
                <a:latin typeface="Ubuntu" panose="020B0504030602030204" pitchFamily="34" charset="0"/>
              </a:rPr>
              <a:t>41%</a:t>
            </a:r>
          </a:p>
        </p:txBody>
      </p:sp>
      <p:sp>
        <p:nvSpPr>
          <p:cNvPr id="286" name="TextBox 53"/>
          <p:cNvSpPr txBox="1"/>
          <p:nvPr/>
        </p:nvSpPr>
        <p:spPr>
          <a:xfrm>
            <a:off x="615822" y="1535813"/>
            <a:ext cx="151419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b="1"/>
            </a:lvl1pPr>
          </a:lstStyle>
          <a:p>
            <a:r>
              <a:rPr lang="pl-PL" noProof="0" dirty="0">
                <a:latin typeface="Ubuntu" panose="020B0504030602030204" pitchFamily="34" charset="0"/>
              </a:rPr>
              <a:t>34%</a:t>
            </a:r>
          </a:p>
        </p:txBody>
      </p:sp>
      <p:sp>
        <p:nvSpPr>
          <p:cNvPr id="287" name="TextBox 53"/>
          <p:cNvSpPr txBox="1"/>
          <p:nvPr/>
        </p:nvSpPr>
        <p:spPr>
          <a:xfrm>
            <a:off x="2919354" y="1823559"/>
            <a:ext cx="151419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pl-PL" noProof="0" dirty="0">
                <a:latin typeface="Ubuntu" panose="020B0504030602030204" pitchFamily="34" charset="0"/>
              </a:rPr>
              <a:t>20%</a:t>
            </a:r>
          </a:p>
        </p:txBody>
      </p:sp>
      <p:sp>
        <p:nvSpPr>
          <p:cNvPr id="288" name="Rectangle: Rounded Corners 40"/>
          <p:cNvSpPr/>
          <p:nvPr/>
        </p:nvSpPr>
        <p:spPr>
          <a:xfrm>
            <a:off x="417448" y="3748071"/>
            <a:ext cx="1910942" cy="1240430"/>
          </a:xfrm>
          <a:prstGeom prst="roundRect">
            <a:avLst>
              <a:gd name="adj" fmla="val 16197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89" name="Group 54"/>
          <p:cNvSpPr txBox="1"/>
          <p:nvPr/>
        </p:nvSpPr>
        <p:spPr>
          <a:xfrm>
            <a:off x="797351" y="4367944"/>
            <a:ext cx="1404043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Poświęcić bardzo dużo</a:t>
            </a:r>
          </a:p>
        </p:txBody>
      </p:sp>
      <p:sp>
        <p:nvSpPr>
          <p:cNvPr id="290" name="TextBox 53"/>
          <p:cNvSpPr txBox="1"/>
          <p:nvPr/>
        </p:nvSpPr>
        <p:spPr>
          <a:xfrm>
            <a:off x="615822" y="3748071"/>
            <a:ext cx="151419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pl-PL" noProof="0" dirty="0">
                <a:latin typeface="Ubuntu" panose="020B0504030602030204" pitchFamily="34" charset="0"/>
              </a:rPr>
              <a:t>19%</a:t>
            </a:r>
          </a:p>
        </p:txBody>
      </p:sp>
      <p:sp>
        <p:nvSpPr>
          <p:cNvPr id="291" name="Rectangle: Rounded Corners 40"/>
          <p:cNvSpPr/>
          <p:nvPr/>
        </p:nvSpPr>
        <p:spPr>
          <a:xfrm>
            <a:off x="417448" y="5243772"/>
            <a:ext cx="1910942" cy="1240430"/>
          </a:xfrm>
          <a:prstGeom prst="roundRect">
            <a:avLst>
              <a:gd name="adj" fmla="val 16197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92" name="Group 54"/>
          <p:cNvSpPr txBox="1"/>
          <p:nvPr/>
        </p:nvSpPr>
        <p:spPr>
          <a:xfrm>
            <a:off x="635080" y="5830668"/>
            <a:ext cx="1475678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Zmienić swoje plany życiowe</a:t>
            </a:r>
          </a:p>
        </p:txBody>
      </p:sp>
      <p:sp>
        <p:nvSpPr>
          <p:cNvPr id="293" name="TextBox 53"/>
          <p:cNvSpPr txBox="1"/>
          <p:nvPr/>
        </p:nvSpPr>
        <p:spPr>
          <a:xfrm>
            <a:off x="615822" y="5241721"/>
            <a:ext cx="151419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pl-PL" noProof="0" dirty="0">
                <a:latin typeface="Ubuntu" panose="020B0504030602030204" pitchFamily="34" charset="0"/>
              </a:rPr>
              <a:t>8%</a:t>
            </a:r>
          </a:p>
        </p:txBody>
      </p:sp>
      <p:sp>
        <p:nvSpPr>
          <p:cNvPr id="294" name="Rectangle: Rounded Corners 32"/>
          <p:cNvSpPr/>
          <p:nvPr/>
        </p:nvSpPr>
        <p:spPr>
          <a:xfrm>
            <a:off x="2720980" y="4885144"/>
            <a:ext cx="1910942" cy="1792880"/>
          </a:xfrm>
          <a:prstGeom prst="roundRect">
            <a:avLst>
              <a:gd name="adj" fmla="val 11206"/>
            </a:avLst>
          </a:prstGeom>
          <a:solidFill>
            <a:srgbClr val="FFFFFF"/>
          </a:solidFill>
          <a:ln w="12700">
            <a:miter lim="400000"/>
          </a:ln>
          <a:effectLst>
            <a:outerShdw blurRad="5080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95" name="TextBox 34"/>
          <p:cNvSpPr txBox="1"/>
          <p:nvPr/>
        </p:nvSpPr>
        <p:spPr>
          <a:xfrm>
            <a:off x="2919354" y="5570446"/>
            <a:ext cx="1514194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Podnosić swoje kwalifikacje, ale w godzinach pracy</a:t>
            </a:r>
          </a:p>
        </p:txBody>
      </p:sp>
      <p:sp>
        <p:nvSpPr>
          <p:cNvPr id="296" name="TextBox 53"/>
          <p:cNvSpPr txBox="1"/>
          <p:nvPr/>
        </p:nvSpPr>
        <p:spPr>
          <a:xfrm>
            <a:off x="2919354" y="4884942"/>
            <a:ext cx="151419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/>
            </a:lvl1pPr>
          </a:lstStyle>
          <a:p>
            <a:r>
              <a:rPr lang="pl-PL" noProof="0" dirty="0">
                <a:latin typeface="Ubuntu" panose="020B0504030602030204" pitchFamily="34" charset="0"/>
              </a:rPr>
              <a:t>0%</a:t>
            </a:r>
          </a:p>
        </p:txBody>
      </p:sp>
      <p:sp>
        <p:nvSpPr>
          <p:cNvPr id="297" name="Rectangle: Rounded Corners 40"/>
          <p:cNvSpPr/>
          <p:nvPr/>
        </p:nvSpPr>
        <p:spPr>
          <a:xfrm>
            <a:off x="2720980" y="3338362"/>
            <a:ext cx="1910942" cy="1240429"/>
          </a:xfrm>
          <a:prstGeom prst="roundRect">
            <a:avLst>
              <a:gd name="adj" fmla="val 1619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lang="pl-PL" noProof="0" dirty="0"/>
          </a:p>
        </p:txBody>
      </p:sp>
      <p:sp>
        <p:nvSpPr>
          <p:cNvPr id="298" name="TextBox 34"/>
          <p:cNvSpPr txBox="1"/>
          <p:nvPr/>
        </p:nvSpPr>
        <p:spPr>
          <a:xfrm>
            <a:off x="2919354" y="4119000"/>
            <a:ext cx="151419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Dla obecnej - nic</a:t>
            </a:r>
          </a:p>
        </p:txBody>
      </p:sp>
      <p:sp>
        <p:nvSpPr>
          <p:cNvPr id="299" name="TextBox 53"/>
          <p:cNvSpPr txBox="1"/>
          <p:nvPr/>
        </p:nvSpPr>
        <p:spPr>
          <a:xfrm>
            <a:off x="2919354" y="3490812"/>
            <a:ext cx="151419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500" b="1"/>
            </a:lvl1pPr>
          </a:lstStyle>
          <a:p>
            <a:r>
              <a:rPr lang="pl-PL" noProof="0" dirty="0">
                <a:latin typeface="Ubuntu" panose="020B0504030602030204" pitchFamily="34" charset="0"/>
              </a:rPr>
              <a:t>18%</a:t>
            </a:r>
          </a:p>
        </p:txBody>
      </p:sp>
      <p:pic>
        <p:nvPicPr>
          <p:cNvPr id="2" name="Picture Placeholder 10" descr="Picture Placeholder 10">
            <a:extLst>
              <a:ext uri="{FF2B5EF4-FFF2-40B4-BE49-F238E27FC236}">
                <a16:creationId xmlns:a16="http://schemas.microsoft.com/office/drawing/2014/main" id="{1AFEC505-34C4-E369-67B3-18390FAC05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03375" y="97731"/>
            <a:ext cx="606211" cy="574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Box 23"/>
          <p:cNvSpPr txBox="1"/>
          <p:nvPr/>
        </p:nvSpPr>
        <p:spPr>
          <a:xfrm>
            <a:off x="226391" y="469134"/>
            <a:ext cx="5629668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solidFill>
                  <a:srgbClr val="000000"/>
                </a:solidFill>
              </a:rPr>
              <a:t>Czynniki</a:t>
            </a:r>
            <a:r>
              <a:rPr lang="pl-PL" noProof="0" dirty="0"/>
              <a:t> motywacyjne</a:t>
            </a:r>
          </a:p>
        </p:txBody>
      </p:sp>
      <p:sp>
        <p:nvSpPr>
          <p:cNvPr id="302" name="Graphic 14"/>
          <p:cNvSpPr/>
          <p:nvPr/>
        </p:nvSpPr>
        <p:spPr>
          <a:xfrm rot="3938284">
            <a:off x="5062976" y="6288354"/>
            <a:ext cx="2703074" cy="1215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graphicFrame>
        <p:nvGraphicFramePr>
          <p:cNvPr id="303" name="Wykres 4"/>
          <p:cNvGraphicFramePr/>
          <p:nvPr>
            <p:extLst>
              <p:ext uri="{D42A27DB-BD31-4B8C-83A1-F6EECF244321}">
                <p14:modId xmlns:p14="http://schemas.microsoft.com/office/powerpoint/2010/main" val="1466071055"/>
              </p:ext>
            </p:extLst>
          </p:nvPr>
        </p:nvGraphicFramePr>
        <p:xfrm>
          <a:off x="5015051" y="38998"/>
          <a:ext cx="6463075" cy="663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4" name="Rectangle: Rounded Corners 34"/>
          <p:cNvSpPr/>
          <p:nvPr/>
        </p:nvSpPr>
        <p:spPr>
          <a:xfrm>
            <a:off x="424726" y="1861106"/>
            <a:ext cx="5232997" cy="4409088"/>
          </a:xfrm>
          <a:prstGeom prst="roundRect">
            <a:avLst>
              <a:gd name="adj" fmla="val 10237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305" name="Poziom motywacji"/>
          <p:cNvSpPr txBox="1">
            <a:spLocks noGrp="1"/>
          </p:cNvSpPr>
          <p:nvPr>
            <p:ph type="title" idx="4294967295"/>
          </p:nvPr>
        </p:nvSpPr>
        <p:spPr>
          <a:xfrm>
            <a:off x="776702" y="1928280"/>
            <a:ext cx="2731389" cy="783453"/>
          </a:xfrm>
          <a:prstGeom prst="rect">
            <a:avLst/>
          </a:prstGeom>
        </p:spPr>
        <p:txBody>
          <a:bodyPr lIns="45718" tIns="45718" rIns="45718" bIns="45718">
            <a:normAutofit fontScale="90000"/>
          </a:bodyPr>
          <a:lstStyle>
            <a:lvl1pPr defTabSz="740663">
              <a:defRPr sz="2592">
                <a:solidFill>
                  <a:srgbClr val="FFFFFF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Poziom motywacji</a:t>
            </a:r>
          </a:p>
        </p:txBody>
      </p:sp>
      <p:sp>
        <p:nvSpPr>
          <p:cNvPr id="306" name="40,2% uczestników określiło swój poziom motywacji jako wysoki  (33,26%) lub bardzo wysoki (tylko 6,96%),…"/>
          <p:cNvSpPr txBox="1">
            <a:spLocks noGrp="1"/>
          </p:cNvSpPr>
          <p:nvPr>
            <p:ph type="body" sz="quarter" idx="4294967295"/>
          </p:nvPr>
        </p:nvSpPr>
        <p:spPr>
          <a:xfrm>
            <a:off x="657236" y="2717060"/>
            <a:ext cx="4767978" cy="3242783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 marL="219456" indent="-219456" defTabSz="877823">
              <a:lnSpc>
                <a:spcPct val="81000"/>
              </a:lnSpc>
              <a:spcBef>
                <a:spcPts val="900"/>
              </a:spcBef>
              <a:defRPr sz="1152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40,2%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uczestników określiło swój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poziom motywacji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jako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wysoki  (33,26%) lub bardzo wysoki (tylko 6,96%)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  <a:p>
            <a:pPr marL="219456" indent="-219456" defTabSz="877823">
              <a:lnSpc>
                <a:spcPct val="81000"/>
              </a:lnSpc>
              <a:spcBef>
                <a:spcPts val="900"/>
              </a:spcBef>
              <a:defRPr sz="1152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42,6% 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uznało go za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przeciętny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  <a:p>
            <a:pPr marL="219456" indent="-219456" defTabSz="877823">
              <a:lnSpc>
                <a:spcPct val="81000"/>
              </a:lnSpc>
              <a:spcBef>
                <a:spcPts val="900"/>
              </a:spcBef>
              <a:defRPr sz="1152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13,2%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zadeklarowało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niski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poziom motywacji.</a:t>
            </a:r>
          </a:p>
          <a:p>
            <a:pPr marL="0" indent="0" defTabSz="877823">
              <a:lnSpc>
                <a:spcPct val="81000"/>
              </a:lnSpc>
              <a:spcBef>
                <a:spcPts val="900"/>
              </a:spcBef>
              <a:buSzTx/>
              <a:buNone/>
              <a:defRPr sz="115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Warto podkreślić, że mimo stosunkowo pozytywnych deklaracji, rozkład odpowiedzi jest spójny z wcześniejszymi obserwacjami:</a:t>
            </a:r>
          </a:p>
          <a:p>
            <a:pPr marL="219456" indent="-219456" defTabSz="877823">
              <a:lnSpc>
                <a:spcPct val="81000"/>
              </a:lnSpc>
              <a:spcBef>
                <a:spcPts val="900"/>
              </a:spcBef>
              <a:defRPr sz="115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umiarkowany poziom zadowolenia z pracy,</a:t>
            </a:r>
          </a:p>
          <a:p>
            <a:pPr marL="219456" indent="-219456" defTabSz="877823">
              <a:lnSpc>
                <a:spcPct val="81000"/>
              </a:lnSpc>
              <a:spcBef>
                <a:spcPts val="900"/>
              </a:spcBef>
              <a:defRPr sz="1152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dominacja motywatorów zewnętrznych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, takich jak:</a:t>
            </a:r>
          </a:p>
          <a:p>
            <a:pPr marL="658368" lvl="2" indent="-219455" defTabSz="877823">
              <a:lnSpc>
                <a:spcPct val="81000"/>
              </a:lnSpc>
              <a:spcBef>
                <a:spcPts val="900"/>
              </a:spcBef>
              <a:defRPr sz="115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konieczność utrzymania zatrudnienia,</a:t>
            </a:r>
          </a:p>
          <a:p>
            <a:pPr marL="658368" lvl="2" indent="-219455" defTabSz="877823">
              <a:lnSpc>
                <a:spcPct val="81000"/>
              </a:lnSpc>
              <a:spcBef>
                <a:spcPts val="900"/>
              </a:spcBef>
              <a:defRPr sz="115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stabilność i bezpieczeństwo pracy,</a:t>
            </a:r>
          </a:p>
          <a:p>
            <a:pPr marL="658368" lvl="2" indent="-219455" defTabSz="877823">
              <a:lnSpc>
                <a:spcPct val="81000"/>
              </a:lnSpc>
              <a:spcBef>
                <a:spcPts val="900"/>
              </a:spcBef>
              <a:defRPr sz="115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niezależność finansowa.</a:t>
            </a:r>
          </a:p>
          <a:p>
            <a:pPr marL="219456" indent="-219456" defTabSz="877823">
              <a:lnSpc>
                <a:spcPct val="81000"/>
              </a:lnSpc>
              <a:spcBef>
                <a:spcPts val="900"/>
              </a:spcBef>
              <a:defRPr sz="115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Oznacza to, że dla wielu osób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motywacja ma charakter przymusowo-pragmatyczny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, a nie rozwojowy czy aspiracyjny (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HC6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pic>
        <p:nvPicPr>
          <p:cNvPr id="2" name="Picture Placeholder 10" descr="Picture Placeholder 10">
            <a:extLst>
              <a:ext uri="{FF2B5EF4-FFF2-40B4-BE49-F238E27FC236}">
                <a16:creationId xmlns:a16="http://schemas.microsoft.com/office/drawing/2014/main" id="{E63733AA-3B36-0F2F-EE3E-533EFD8CA5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13599" y="77002"/>
            <a:ext cx="606211" cy="574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Box 11"/>
          <p:cNvSpPr txBox="1">
            <a:spLocks noGrp="1"/>
          </p:cNvSpPr>
          <p:nvPr>
            <p:ph type="sldNum" sz="quarter" idx="2"/>
          </p:nvPr>
        </p:nvSpPr>
        <p:spPr>
          <a:xfrm>
            <a:off x="11703982" y="6354500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pl-PL" noProof="0"/>
              <a:t>14</a:t>
            </a:fld>
            <a:endParaRPr lang="pl-PL" noProof="0" dirty="0"/>
          </a:p>
        </p:txBody>
      </p:sp>
      <p:sp>
        <p:nvSpPr>
          <p:cNvPr id="309" name="TextBox 14"/>
          <p:cNvSpPr txBox="1"/>
          <p:nvPr/>
        </p:nvSpPr>
        <p:spPr>
          <a:xfrm>
            <a:off x="205190" y="1605280"/>
            <a:ext cx="6066639" cy="364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8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Wybrane </a:t>
            </a:r>
            <a:r>
              <a:rPr lang="pl-PL" noProof="0" dirty="0">
                <a:solidFill>
                  <a:srgbClr val="000000"/>
                </a:solidFill>
              </a:rPr>
              <a:t>wyniki badań - weryfikacja hipotez</a:t>
            </a:r>
          </a:p>
        </p:txBody>
      </p:sp>
      <p:sp>
        <p:nvSpPr>
          <p:cNvPr id="310" name="Graphic 2"/>
          <p:cNvSpPr/>
          <p:nvPr/>
        </p:nvSpPr>
        <p:spPr>
          <a:xfrm rot="2200073">
            <a:off x="4020396" y="-341139"/>
            <a:ext cx="2196856" cy="1555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475" extrusionOk="0">
                <a:moveTo>
                  <a:pt x="18846" y="394"/>
                </a:moveTo>
                <a:cubicBezTo>
                  <a:pt x="18487" y="199"/>
                  <a:pt x="18114" y="103"/>
                  <a:pt x="17733" y="39"/>
                </a:cubicBezTo>
                <a:cubicBezTo>
                  <a:pt x="17405" y="-15"/>
                  <a:pt x="17072" y="-12"/>
                  <a:pt x="16745" y="45"/>
                </a:cubicBezTo>
                <a:cubicBezTo>
                  <a:pt x="15976" y="180"/>
                  <a:pt x="15236" y="515"/>
                  <a:pt x="14596" y="1148"/>
                </a:cubicBezTo>
                <a:cubicBezTo>
                  <a:pt x="13294" y="2437"/>
                  <a:pt x="12447" y="4518"/>
                  <a:pt x="12215" y="6729"/>
                </a:cubicBezTo>
                <a:cubicBezTo>
                  <a:pt x="12153" y="7330"/>
                  <a:pt x="12116" y="7929"/>
                  <a:pt x="12131" y="8537"/>
                </a:cubicBezTo>
                <a:cubicBezTo>
                  <a:pt x="12147" y="9194"/>
                  <a:pt x="12208" y="9854"/>
                  <a:pt x="12304" y="10498"/>
                </a:cubicBezTo>
                <a:cubicBezTo>
                  <a:pt x="12484" y="11719"/>
                  <a:pt x="12814" y="12900"/>
                  <a:pt x="13222" y="14004"/>
                </a:cubicBezTo>
                <a:cubicBezTo>
                  <a:pt x="13278" y="14154"/>
                  <a:pt x="13335" y="14303"/>
                  <a:pt x="13394" y="14452"/>
                </a:cubicBezTo>
                <a:cubicBezTo>
                  <a:pt x="13118" y="14532"/>
                  <a:pt x="12841" y="14601"/>
                  <a:pt x="12563" y="14657"/>
                </a:cubicBezTo>
                <a:cubicBezTo>
                  <a:pt x="11288" y="14885"/>
                  <a:pt x="10001" y="14858"/>
                  <a:pt x="8727" y="14630"/>
                </a:cubicBezTo>
                <a:cubicBezTo>
                  <a:pt x="7047" y="14298"/>
                  <a:pt x="5409" y="13637"/>
                  <a:pt x="3822" y="12799"/>
                </a:cubicBezTo>
                <a:cubicBezTo>
                  <a:pt x="3391" y="12571"/>
                  <a:pt x="2964" y="12330"/>
                  <a:pt x="2540" y="12080"/>
                </a:cubicBezTo>
                <a:cubicBezTo>
                  <a:pt x="2048" y="11784"/>
                  <a:pt x="1559" y="11476"/>
                  <a:pt x="1074" y="11159"/>
                </a:cubicBezTo>
                <a:cubicBezTo>
                  <a:pt x="896" y="11043"/>
                  <a:pt x="720" y="10982"/>
                  <a:pt x="525" y="11058"/>
                </a:cubicBezTo>
                <a:cubicBezTo>
                  <a:pt x="360" y="11122"/>
                  <a:pt x="180" y="11302"/>
                  <a:pt x="99" y="11520"/>
                </a:cubicBezTo>
                <a:cubicBezTo>
                  <a:pt x="12" y="11753"/>
                  <a:pt x="-32" y="12035"/>
                  <a:pt x="27" y="12294"/>
                </a:cubicBezTo>
                <a:cubicBezTo>
                  <a:pt x="81" y="12529"/>
                  <a:pt x="189" y="12786"/>
                  <a:pt x="355" y="12895"/>
                </a:cubicBezTo>
                <a:cubicBezTo>
                  <a:pt x="2002" y="13972"/>
                  <a:pt x="3687" y="14958"/>
                  <a:pt x="5432" y="15674"/>
                </a:cubicBezTo>
                <a:cubicBezTo>
                  <a:pt x="7125" y="16367"/>
                  <a:pt x="8891" y="16814"/>
                  <a:pt x="10657" y="16829"/>
                </a:cubicBezTo>
                <a:cubicBezTo>
                  <a:pt x="11849" y="16839"/>
                  <a:pt x="13056" y="16656"/>
                  <a:pt x="14219" y="16251"/>
                </a:cubicBezTo>
                <a:cubicBezTo>
                  <a:pt x="14893" y="17557"/>
                  <a:pt x="15674" y="18761"/>
                  <a:pt x="16470" y="19912"/>
                </a:cubicBezTo>
                <a:cubicBezTo>
                  <a:pt x="16765" y="20340"/>
                  <a:pt x="17065" y="20763"/>
                  <a:pt x="17364" y="21185"/>
                </a:cubicBezTo>
                <a:cubicBezTo>
                  <a:pt x="17627" y="21558"/>
                  <a:pt x="18111" y="21585"/>
                  <a:pt x="18371" y="21185"/>
                </a:cubicBezTo>
                <a:cubicBezTo>
                  <a:pt x="18632" y="20784"/>
                  <a:pt x="18653" y="20161"/>
                  <a:pt x="18371" y="19764"/>
                </a:cubicBezTo>
                <a:cubicBezTo>
                  <a:pt x="17429" y="18433"/>
                  <a:pt x="16486" y="17097"/>
                  <a:pt x="15659" y="15618"/>
                </a:cubicBezTo>
                <a:cubicBezTo>
                  <a:pt x="17088" y="14854"/>
                  <a:pt x="18427" y="13722"/>
                  <a:pt x="19508" y="12187"/>
                </a:cubicBezTo>
                <a:cubicBezTo>
                  <a:pt x="20689" y="10508"/>
                  <a:pt x="21568" y="8257"/>
                  <a:pt x="21505" y="5834"/>
                </a:cubicBezTo>
                <a:cubicBezTo>
                  <a:pt x="21474" y="4656"/>
                  <a:pt x="21243" y="3444"/>
                  <a:pt x="20759" y="2471"/>
                </a:cubicBezTo>
                <a:cubicBezTo>
                  <a:pt x="20497" y="1944"/>
                  <a:pt x="20201" y="1523"/>
                  <a:pt x="19839" y="1136"/>
                </a:cubicBezTo>
                <a:cubicBezTo>
                  <a:pt x="19538" y="814"/>
                  <a:pt x="19199" y="585"/>
                  <a:pt x="18846" y="394"/>
                </a:cubicBezTo>
                <a:close/>
                <a:moveTo>
                  <a:pt x="20055" y="6748"/>
                </a:moveTo>
                <a:cubicBezTo>
                  <a:pt x="19998" y="7252"/>
                  <a:pt x="19898" y="7743"/>
                  <a:pt x="19763" y="8216"/>
                </a:cubicBezTo>
                <a:cubicBezTo>
                  <a:pt x="19578" y="8799"/>
                  <a:pt x="19343" y="9347"/>
                  <a:pt x="19072" y="9859"/>
                </a:cubicBezTo>
                <a:cubicBezTo>
                  <a:pt x="18669" y="10573"/>
                  <a:pt x="18202" y="11210"/>
                  <a:pt x="17695" y="11775"/>
                </a:cubicBezTo>
                <a:cubicBezTo>
                  <a:pt x="17038" y="12477"/>
                  <a:pt x="16320" y="13056"/>
                  <a:pt x="15564" y="13520"/>
                </a:cubicBezTo>
                <a:cubicBezTo>
                  <a:pt x="15320" y="13661"/>
                  <a:pt x="15073" y="13791"/>
                  <a:pt x="14823" y="13909"/>
                </a:cubicBezTo>
                <a:cubicBezTo>
                  <a:pt x="14565" y="13313"/>
                  <a:pt x="14334" y="12694"/>
                  <a:pt x="14136" y="12051"/>
                </a:cubicBezTo>
                <a:cubicBezTo>
                  <a:pt x="13885" y="11183"/>
                  <a:pt x="13699" y="10279"/>
                  <a:pt x="13601" y="9350"/>
                </a:cubicBezTo>
                <a:cubicBezTo>
                  <a:pt x="13542" y="8647"/>
                  <a:pt x="13535" y="7937"/>
                  <a:pt x="13593" y="7233"/>
                </a:cubicBezTo>
                <a:cubicBezTo>
                  <a:pt x="13661" y="6608"/>
                  <a:pt x="13777" y="5995"/>
                  <a:pt x="13943" y="5407"/>
                </a:cubicBezTo>
                <a:cubicBezTo>
                  <a:pt x="14104" y="4891"/>
                  <a:pt x="14303" y="4401"/>
                  <a:pt x="14541" y="3948"/>
                </a:cubicBezTo>
                <a:cubicBezTo>
                  <a:pt x="14748" y="3588"/>
                  <a:pt x="14979" y="3258"/>
                  <a:pt x="15235" y="2967"/>
                </a:cubicBezTo>
                <a:cubicBezTo>
                  <a:pt x="15459" y="2735"/>
                  <a:pt x="15697" y="2535"/>
                  <a:pt x="15950" y="2372"/>
                </a:cubicBezTo>
                <a:cubicBezTo>
                  <a:pt x="16224" y="2221"/>
                  <a:pt x="16508" y="2114"/>
                  <a:pt x="16799" y="2048"/>
                </a:cubicBezTo>
                <a:cubicBezTo>
                  <a:pt x="17101" y="2001"/>
                  <a:pt x="17405" y="2001"/>
                  <a:pt x="17707" y="2047"/>
                </a:cubicBezTo>
                <a:cubicBezTo>
                  <a:pt x="17975" y="2108"/>
                  <a:pt x="18238" y="2207"/>
                  <a:pt x="18491" y="2346"/>
                </a:cubicBezTo>
                <a:cubicBezTo>
                  <a:pt x="18694" y="2477"/>
                  <a:pt x="18887" y="2634"/>
                  <a:pt x="19067" y="2818"/>
                </a:cubicBezTo>
                <a:cubicBezTo>
                  <a:pt x="19223" y="2999"/>
                  <a:pt x="19365" y="3199"/>
                  <a:pt x="19494" y="3419"/>
                </a:cubicBezTo>
                <a:cubicBezTo>
                  <a:pt x="19628" y="3679"/>
                  <a:pt x="19742" y="3957"/>
                  <a:pt x="19837" y="4249"/>
                </a:cubicBezTo>
                <a:cubicBezTo>
                  <a:pt x="19939" y="4617"/>
                  <a:pt x="20011" y="5000"/>
                  <a:pt x="20056" y="5390"/>
                </a:cubicBezTo>
                <a:cubicBezTo>
                  <a:pt x="20090" y="5842"/>
                  <a:pt x="20090" y="6296"/>
                  <a:pt x="20055" y="6748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graphicFrame>
        <p:nvGraphicFramePr>
          <p:cNvPr id="311" name="Tabela 5"/>
          <p:cNvGraphicFramePr/>
          <p:nvPr>
            <p:extLst>
              <p:ext uri="{D42A27DB-BD31-4B8C-83A1-F6EECF244321}">
                <p14:modId xmlns:p14="http://schemas.microsoft.com/office/powerpoint/2010/main" val="115245883"/>
              </p:ext>
            </p:extLst>
          </p:nvPr>
        </p:nvGraphicFramePr>
        <p:xfrm>
          <a:off x="6090913" y="1220141"/>
          <a:ext cx="5868564" cy="5085946"/>
        </p:xfrm>
        <a:graphic>
          <a:graphicData uri="http://schemas.openxmlformats.org/drawingml/2006/table">
            <a:tbl>
              <a:tblPr firstRow="1" firstCol="1" bandRow="1">
                <a:tableStyleId>{CF821DB8-F4EB-4A41-A1BA-3FCAFE7338EE}</a:tableStyleId>
              </a:tblPr>
              <a:tblGrid>
                <a:gridCol w="564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9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Lp.</a:t>
                      </a:r>
                    </a:p>
                  </a:txBody>
                  <a:tcPr marL="0" marR="0" marT="0" marB="0" horzOverflow="overflow">
                    <a:lnL w="25400">
                      <a:solidFill>
                        <a:srgbClr val="000000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400" b="1" noProof="0" dirty="0">
                          <a:solidFill>
                            <a:srgbClr val="FFFFFF"/>
                          </a:solidFill>
                        </a:rPr>
                        <a:t>Hipotezy cząstkowe dla danych obejmujących całą próbę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400" b="1" noProof="0" dirty="0">
                          <a:solidFill>
                            <a:srgbClr val="FFFFFF"/>
                          </a:solidFill>
                        </a:rPr>
                        <a:t>Weryfikacja</a:t>
                      </a:r>
                    </a:p>
                  </a:txBody>
                  <a:tcPr marL="0" marR="0" marT="0" marB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pl-PL" sz="1100" noProof="0" dirty="0"/>
                        <a:t>Najbardziej cenionymi i lubianymi aspektami pracy są kwestie relacyjne, takie jak dobra atmosfera i tworzące ją praca w zgranym zespole oraz kontakt z ludźmi.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pl-PL" sz="1100" noProof="0" dirty="0"/>
                        <a:t>pozytywna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pl-PL" sz="1100" noProof="0" dirty="0"/>
                        <a:t>Elementy wartościujące miejsce pracy, takie jak zaufanie, szczerość i równe traktowani, stanowią kluczowy element oceny miejsca i środowiska pracy.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pl-PL" sz="1100" noProof="0" dirty="0"/>
                        <a:t>negatywna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pl-PL" sz="1100" noProof="0" dirty="0"/>
                        <a:t>Najbardziej negatywnymi elementami w pracy zawodowej są stres i konflikty wewnątrz organizacji.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pl-PL" sz="1100" noProof="0" dirty="0"/>
                        <a:t>pozytywna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1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pl-PL" sz="1100" noProof="0" dirty="0"/>
                        <a:t>Z trzech wariantów postrzegania pracy, jako: zawodu, kariery i powołania, najważniejszy jest wariant zawód. Praca zawodowa jest przede wszystkim traktowana jako źródło utrzymania.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pl-PL" sz="1100" noProof="0" dirty="0"/>
                        <a:t>pozytywna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3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pl-PL" sz="1100" noProof="0" dirty="0"/>
                        <a:t>Silne poczucie sensu pracy sprzyja motywacji i gotowości do podejmowania dodatkowego wysiłku.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pl-PL" sz="1100" noProof="0" dirty="0"/>
                        <a:t>pozytywna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81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HC6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pl-PL" sz="1100" noProof="0" dirty="0"/>
                        <a:t>Wyraźnie dominujące znaczenie mają motywatory zewnętrzne, takie jak konieczność utrzymania pracy, stabilność i pewność zatrudnienia, ponieważ to one zapewniają finansową niezależność.</a:t>
                      </a:r>
                    </a:p>
                  </a:txBody>
                  <a:tcPr marL="0" marR="0" marT="0" marB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pl-PL" sz="1100" noProof="0" dirty="0"/>
                        <a:t>pozytywna</a:t>
                      </a:r>
                    </a:p>
                  </a:txBody>
                  <a:tcPr marL="0" marR="0" marT="0" marB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2" name="Strzałka: w prawo 4"/>
          <p:cNvSpPr/>
          <p:nvPr/>
        </p:nvSpPr>
        <p:spPr>
          <a:xfrm>
            <a:off x="5656145" y="2751605"/>
            <a:ext cx="410206" cy="2456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9ED5"/>
          </a:solidFill>
          <a:ln w="19050">
            <a:solidFill>
              <a:srgbClr val="06435A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pl-PL" noProof="0" dirty="0"/>
          </a:p>
        </p:txBody>
      </p:sp>
      <p:sp>
        <p:nvSpPr>
          <p:cNvPr id="313" name="Strzałka: w prawo 3"/>
          <p:cNvSpPr/>
          <p:nvPr/>
        </p:nvSpPr>
        <p:spPr>
          <a:xfrm>
            <a:off x="5656145" y="4971000"/>
            <a:ext cx="410206" cy="2456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9ED5"/>
          </a:solidFill>
          <a:ln w="19050">
            <a:solidFill>
              <a:srgbClr val="06435A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pl-PL" noProof="0" dirty="0"/>
          </a:p>
        </p:txBody>
      </p:sp>
      <p:pic>
        <p:nvPicPr>
          <p:cNvPr id="2" name="Picture Placeholder 10" descr="Picture Placeholder 10">
            <a:extLst>
              <a:ext uri="{FF2B5EF4-FFF2-40B4-BE49-F238E27FC236}">
                <a16:creationId xmlns:a16="http://schemas.microsoft.com/office/drawing/2014/main" id="{1F7A9B60-737E-330E-F796-75FDF249F4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16748" y="111227"/>
            <a:ext cx="606211" cy="574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Box 28"/>
          <p:cNvSpPr txBox="1"/>
          <p:nvPr/>
        </p:nvSpPr>
        <p:spPr>
          <a:xfrm>
            <a:off x="3616506" y="3753075"/>
            <a:ext cx="495898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/>
              <a:t>PRZYNALEŻNOŚĆ GENERACYJNA XYZ</a:t>
            </a:r>
          </a:p>
        </p:txBody>
      </p:sp>
      <p:sp>
        <p:nvSpPr>
          <p:cNvPr id="316" name="Oval 30"/>
          <p:cNvSpPr/>
          <p:nvPr/>
        </p:nvSpPr>
        <p:spPr>
          <a:xfrm>
            <a:off x="3436196" y="3632884"/>
            <a:ext cx="5319608" cy="636624"/>
          </a:xfrm>
          <a:prstGeom prst="ellipse">
            <a:avLst/>
          </a:prstGeom>
          <a:ln w="285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  <a:endParaRPr lang="pl-PL" noProof="0" dirty="0"/>
          </a:p>
        </p:txBody>
      </p:sp>
      <p:sp>
        <p:nvSpPr>
          <p:cNvPr id="317" name="Graphic 2"/>
          <p:cNvSpPr/>
          <p:nvPr/>
        </p:nvSpPr>
        <p:spPr>
          <a:xfrm rot="12481765">
            <a:off x="4564" y="69067"/>
            <a:ext cx="1822092" cy="128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475" extrusionOk="0">
                <a:moveTo>
                  <a:pt x="18846" y="394"/>
                </a:moveTo>
                <a:cubicBezTo>
                  <a:pt x="18487" y="199"/>
                  <a:pt x="18114" y="103"/>
                  <a:pt x="17733" y="39"/>
                </a:cubicBezTo>
                <a:cubicBezTo>
                  <a:pt x="17405" y="-15"/>
                  <a:pt x="17072" y="-12"/>
                  <a:pt x="16745" y="45"/>
                </a:cubicBezTo>
                <a:cubicBezTo>
                  <a:pt x="15976" y="180"/>
                  <a:pt x="15236" y="515"/>
                  <a:pt x="14596" y="1148"/>
                </a:cubicBezTo>
                <a:cubicBezTo>
                  <a:pt x="13294" y="2437"/>
                  <a:pt x="12447" y="4518"/>
                  <a:pt x="12215" y="6729"/>
                </a:cubicBezTo>
                <a:cubicBezTo>
                  <a:pt x="12153" y="7330"/>
                  <a:pt x="12116" y="7929"/>
                  <a:pt x="12131" y="8537"/>
                </a:cubicBezTo>
                <a:cubicBezTo>
                  <a:pt x="12147" y="9194"/>
                  <a:pt x="12208" y="9854"/>
                  <a:pt x="12304" y="10498"/>
                </a:cubicBezTo>
                <a:cubicBezTo>
                  <a:pt x="12484" y="11719"/>
                  <a:pt x="12814" y="12900"/>
                  <a:pt x="13222" y="14004"/>
                </a:cubicBezTo>
                <a:cubicBezTo>
                  <a:pt x="13278" y="14154"/>
                  <a:pt x="13335" y="14303"/>
                  <a:pt x="13394" y="14452"/>
                </a:cubicBezTo>
                <a:cubicBezTo>
                  <a:pt x="13118" y="14532"/>
                  <a:pt x="12841" y="14601"/>
                  <a:pt x="12563" y="14657"/>
                </a:cubicBezTo>
                <a:cubicBezTo>
                  <a:pt x="11288" y="14885"/>
                  <a:pt x="10001" y="14858"/>
                  <a:pt x="8727" y="14630"/>
                </a:cubicBezTo>
                <a:cubicBezTo>
                  <a:pt x="7047" y="14298"/>
                  <a:pt x="5409" y="13637"/>
                  <a:pt x="3822" y="12799"/>
                </a:cubicBezTo>
                <a:cubicBezTo>
                  <a:pt x="3391" y="12571"/>
                  <a:pt x="2964" y="12330"/>
                  <a:pt x="2540" y="12080"/>
                </a:cubicBezTo>
                <a:cubicBezTo>
                  <a:pt x="2048" y="11784"/>
                  <a:pt x="1559" y="11476"/>
                  <a:pt x="1074" y="11159"/>
                </a:cubicBezTo>
                <a:cubicBezTo>
                  <a:pt x="896" y="11043"/>
                  <a:pt x="720" y="10982"/>
                  <a:pt x="525" y="11058"/>
                </a:cubicBezTo>
                <a:cubicBezTo>
                  <a:pt x="360" y="11122"/>
                  <a:pt x="180" y="11302"/>
                  <a:pt x="99" y="11520"/>
                </a:cubicBezTo>
                <a:cubicBezTo>
                  <a:pt x="12" y="11753"/>
                  <a:pt x="-32" y="12035"/>
                  <a:pt x="27" y="12294"/>
                </a:cubicBezTo>
                <a:cubicBezTo>
                  <a:pt x="81" y="12529"/>
                  <a:pt x="189" y="12786"/>
                  <a:pt x="355" y="12895"/>
                </a:cubicBezTo>
                <a:cubicBezTo>
                  <a:pt x="2002" y="13972"/>
                  <a:pt x="3687" y="14958"/>
                  <a:pt x="5432" y="15674"/>
                </a:cubicBezTo>
                <a:cubicBezTo>
                  <a:pt x="7125" y="16367"/>
                  <a:pt x="8891" y="16814"/>
                  <a:pt x="10657" y="16829"/>
                </a:cubicBezTo>
                <a:cubicBezTo>
                  <a:pt x="11849" y="16839"/>
                  <a:pt x="13056" y="16656"/>
                  <a:pt x="14219" y="16251"/>
                </a:cubicBezTo>
                <a:cubicBezTo>
                  <a:pt x="14893" y="17557"/>
                  <a:pt x="15674" y="18761"/>
                  <a:pt x="16470" y="19912"/>
                </a:cubicBezTo>
                <a:cubicBezTo>
                  <a:pt x="16765" y="20340"/>
                  <a:pt x="17065" y="20763"/>
                  <a:pt x="17364" y="21185"/>
                </a:cubicBezTo>
                <a:cubicBezTo>
                  <a:pt x="17627" y="21558"/>
                  <a:pt x="18111" y="21585"/>
                  <a:pt x="18371" y="21185"/>
                </a:cubicBezTo>
                <a:cubicBezTo>
                  <a:pt x="18632" y="20784"/>
                  <a:pt x="18653" y="20161"/>
                  <a:pt x="18371" y="19764"/>
                </a:cubicBezTo>
                <a:cubicBezTo>
                  <a:pt x="17429" y="18433"/>
                  <a:pt x="16486" y="17097"/>
                  <a:pt x="15659" y="15618"/>
                </a:cubicBezTo>
                <a:cubicBezTo>
                  <a:pt x="17088" y="14854"/>
                  <a:pt x="18427" y="13722"/>
                  <a:pt x="19508" y="12187"/>
                </a:cubicBezTo>
                <a:cubicBezTo>
                  <a:pt x="20689" y="10508"/>
                  <a:pt x="21568" y="8257"/>
                  <a:pt x="21505" y="5834"/>
                </a:cubicBezTo>
                <a:cubicBezTo>
                  <a:pt x="21474" y="4656"/>
                  <a:pt x="21243" y="3444"/>
                  <a:pt x="20759" y="2471"/>
                </a:cubicBezTo>
                <a:cubicBezTo>
                  <a:pt x="20497" y="1944"/>
                  <a:pt x="20201" y="1523"/>
                  <a:pt x="19839" y="1136"/>
                </a:cubicBezTo>
                <a:cubicBezTo>
                  <a:pt x="19538" y="814"/>
                  <a:pt x="19199" y="585"/>
                  <a:pt x="18846" y="394"/>
                </a:cubicBezTo>
                <a:close/>
                <a:moveTo>
                  <a:pt x="20055" y="6748"/>
                </a:moveTo>
                <a:cubicBezTo>
                  <a:pt x="19998" y="7252"/>
                  <a:pt x="19898" y="7743"/>
                  <a:pt x="19763" y="8216"/>
                </a:cubicBezTo>
                <a:cubicBezTo>
                  <a:pt x="19578" y="8799"/>
                  <a:pt x="19343" y="9347"/>
                  <a:pt x="19072" y="9859"/>
                </a:cubicBezTo>
                <a:cubicBezTo>
                  <a:pt x="18669" y="10573"/>
                  <a:pt x="18202" y="11210"/>
                  <a:pt x="17695" y="11775"/>
                </a:cubicBezTo>
                <a:cubicBezTo>
                  <a:pt x="17038" y="12477"/>
                  <a:pt x="16320" y="13056"/>
                  <a:pt x="15564" y="13520"/>
                </a:cubicBezTo>
                <a:cubicBezTo>
                  <a:pt x="15320" y="13661"/>
                  <a:pt x="15073" y="13791"/>
                  <a:pt x="14823" y="13909"/>
                </a:cubicBezTo>
                <a:cubicBezTo>
                  <a:pt x="14565" y="13313"/>
                  <a:pt x="14334" y="12694"/>
                  <a:pt x="14136" y="12051"/>
                </a:cubicBezTo>
                <a:cubicBezTo>
                  <a:pt x="13885" y="11183"/>
                  <a:pt x="13699" y="10279"/>
                  <a:pt x="13601" y="9350"/>
                </a:cubicBezTo>
                <a:cubicBezTo>
                  <a:pt x="13542" y="8647"/>
                  <a:pt x="13535" y="7937"/>
                  <a:pt x="13593" y="7233"/>
                </a:cubicBezTo>
                <a:cubicBezTo>
                  <a:pt x="13661" y="6608"/>
                  <a:pt x="13777" y="5995"/>
                  <a:pt x="13943" y="5407"/>
                </a:cubicBezTo>
                <a:cubicBezTo>
                  <a:pt x="14104" y="4891"/>
                  <a:pt x="14303" y="4401"/>
                  <a:pt x="14541" y="3948"/>
                </a:cubicBezTo>
                <a:cubicBezTo>
                  <a:pt x="14748" y="3588"/>
                  <a:pt x="14979" y="3258"/>
                  <a:pt x="15235" y="2967"/>
                </a:cubicBezTo>
                <a:cubicBezTo>
                  <a:pt x="15459" y="2735"/>
                  <a:pt x="15697" y="2535"/>
                  <a:pt x="15950" y="2372"/>
                </a:cubicBezTo>
                <a:cubicBezTo>
                  <a:pt x="16224" y="2221"/>
                  <a:pt x="16508" y="2114"/>
                  <a:pt x="16799" y="2048"/>
                </a:cubicBezTo>
                <a:cubicBezTo>
                  <a:pt x="17101" y="2001"/>
                  <a:pt x="17405" y="2001"/>
                  <a:pt x="17707" y="2047"/>
                </a:cubicBezTo>
                <a:cubicBezTo>
                  <a:pt x="17975" y="2108"/>
                  <a:pt x="18238" y="2207"/>
                  <a:pt x="18491" y="2346"/>
                </a:cubicBezTo>
                <a:cubicBezTo>
                  <a:pt x="18694" y="2477"/>
                  <a:pt x="18887" y="2634"/>
                  <a:pt x="19067" y="2818"/>
                </a:cubicBezTo>
                <a:cubicBezTo>
                  <a:pt x="19223" y="2999"/>
                  <a:pt x="19365" y="3199"/>
                  <a:pt x="19494" y="3419"/>
                </a:cubicBezTo>
                <a:cubicBezTo>
                  <a:pt x="19628" y="3679"/>
                  <a:pt x="19742" y="3957"/>
                  <a:pt x="19837" y="4249"/>
                </a:cubicBezTo>
                <a:cubicBezTo>
                  <a:pt x="19939" y="4617"/>
                  <a:pt x="20011" y="5000"/>
                  <a:pt x="20056" y="5390"/>
                </a:cubicBezTo>
                <a:cubicBezTo>
                  <a:pt x="20090" y="5842"/>
                  <a:pt x="20090" y="6296"/>
                  <a:pt x="20055" y="6748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318" name="Graphic 14"/>
          <p:cNvSpPr/>
          <p:nvPr/>
        </p:nvSpPr>
        <p:spPr>
          <a:xfrm rot="7651364">
            <a:off x="9881296" y="5399443"/>
            <a:ext cx="2703074" cy="121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319" name="TextBox 53"/>
          <p:cNvSpPr txBox="1"/>
          <p:nvPr/>
        </p:nvSpPr>
        <p:spPr>
          <a:xfrm>
            <a:off x="1262538" y="1231324"/>
            <a:ext cx="9666924" cy="2166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0000"/>
              </a:lnSpc>
              <a:defRPr sz="72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Wybrane </a:t>
            </a: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wyniki badań</a:t>
            </a:r>
          </a:p>
        </p:txBody>
      </p:sp>
      <p:sp>
        <p:nvSpPr>
          <p:cNvPr id="320" name="Pokolenie X (około 40-55 lat) * Pokolenie Y (około 25-40 lat) * Pokolenie Z (około 18-24 lat)"/>
          <p:cNvSpPr txBox="1"/>
          <p:nvPr/>
        </p:nvSpPr>
        <p:spPr>
          <a:xfrm>
            <a:off x="1152153" y="4504447"/>
            <a:ext cx="988769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Pokolenie X (około 40-55 lat) * Pokolenie Y (około 25-40 lat) * Pokolenie Z (około 18-24 lat)</a:t>
            </a:r>
          </a:p>
        </p:txBody>
      </p:sp>
      <p:pic>
        <p:nvPicPr>
          <p:cNvPr id="2" name="Picture Placeholder 10" descr="Picture Placeholder 10">
            <a:extLst>
              <a:ext uri="{FF2B5EF4-FFF2-40B4-BE49-F238E27FC236}">
                <a16:creationId xmlns:a16="http://schemas.microsoft.com/office/drawing/2014/main" id="{20757869-5F3F-050A-3A73-865E1B932A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16748" y="111227"/>
            <a:ext cx="606211" cy="574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Box 23"/>
          <p:cNvSpPr txBox="1"/>
          <p:nvPr/>
        </p:nvSpPr>
        <p:spPr>
          <a:xfrm>
            <a:off x="226391" y="469134"/>
            <a:ext cx="695601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solidFill>
                  <a:srgbClr val="000000"/>
                </a:solidFill>
              </a:rPr>
              <a:t>Wybrane </a:t>
            </a:r>
            <a:r>
              <a:rPr lang="pl-PL" noProof="0" dirty="0"/>
              <a:t>wyniki badań</a:t>
            </a:r>
          </a:p>
        </p:txBody>
      </p:sp>
      <p:sp>
        <p:nvSpPr>
          <p:cNvPr id="323" name="Graphic 14"/>
          <p:cNvSpPr/>
          <p:nvPr/>
        </p:nvSpPr>
        <p:spPr>
          <a:xfrm>
            <a:off x="1785491" y="5781073"/>
            <a:ext cx="2703073" cy="121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324" name="Rectangle: Rounded Corners 22"/>
          <p:cNvSpPr/>
          <p:nvPr/>
        </p:nvSpPr>
        <p:spPr>
          <a:xfrm>
            <a:off x="472820" y="1513750"/>
            <a:ext cx="5660909" cy="3289076"/>
          </a:xfrm>
          <a:prstGeom prst="roundRect">
            <a:avLst>
              <a:gd name="adj" fmla="val 11242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325" name="Najważniejsze aspekty pracy dla każdego pokolenia…"/>
          <p:cNvSpPr txBox="1">
            <a:spLocks noGrp="1"/>
          </p:cNvSpPr>
          <p:nvPr>
            <p:ph type="body" sz="quarter" idx="4294967295"/>
          </p:nvPr>
        </p:nvSpPr>
        <p:spPr>
          <a:xfrm>
            <a:off x="896878" y="1944935"/>
            <a:ext cx="4812793" cy="2394956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 marL="0" indent="0">
              <a:lnSpc>
                <a:spcPct val="81000"/>
              </a:lnSpc>
              <a:spcBef>
                <a:spcPts val="1200"/>
              </a:spcBef>
              <a:buSzTx/>
              <a:buNone/>
              <a:defRPr sz="20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Najważniejsze aspekty pracy dla każdego pokolenia</a:t>
            </a:r>
          </a:p>
          <a:p>
            <a:pPr marL="0" indent="0">
              <a:lnSpc>
                <a:spcPct val="81000"/>
              </a:lnSpc>
              <a:spcBef>
                <a:spcPts val="1200"/>
              </a:spcBef>
              <a:buSzTx/>
              <a:buNone/>
              <a:defRPr sz="20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Każde pokolenie ma inne priorytety związane z pracą, ale wszystkie grupy cenią sobie pozytywne i wspierające środowisko pracy, które może sprzyjać ich satysfakcji i efektywności zawodowej (HC8).</a:t>
            </a:r>
          </a:p>
        </p:txBody>
      </p:sp>
      <p:sp>
        <p:nvSpPr>
          <p:cNvPr id="326" name="Rectangle: Rounded Corners 22"/>
          <p:cNvSpPr/>
          <p:nvPr/>
        </p:nvSpPr>
        <p:spPr>
          <a:xfrm>
            <a:off x="6591141" y="144906"/>
            <a:ext cx="5353422" cy="6568188"/>
          </a:xfrm>
          <a:prstGeom prst="roundRect">
            <a:avLst>
              <a:gd name="adj" fmla="val 6940"/>
            </a:avLst>
          </a:prstGeom>
          <a:solidFill>
            <a:srgbClr val="DDDDDD"/>
          </a:solidFill>
          <a:ln w="12700">
            <a:miter lim="400000"/>
          </a:ln>
          <a:effectLst>
            <a:outerShdw blurRad="190500" dist="12700" dir="5400000" rotWithShape="0">
              <a:srgbClr val="000000">
                <a:alpha val="50396"/>
              </a:srgbClr>
            </a:outerShdw>
          </a:effectLst>
        </p:spPr>
        <p:txBody>
          <a:bodyPr lIns="45719" rIns="45719" anchor="ctr"/>
          <a:lstStyle/>
          <a:p>
            <a:endParaRPr lang="pl-PL" noProof="0" dirty="0"/>
          </a:p>
        </p:txBody>
      </p:sp>
      <p:graphicFrame>
        <p:nvGraphicFramePr>
          <p:cNvPr id="327" name="Wykres 3"/>
          <p:cNvGraphicFramePr/>
          <p:nvPr/>
        </p:nvGraphicFramePr>
        <p:xfrm>
          <a:off x="6630968" y="89407"/>
          <a:ext cx="5273766" cy="639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Placeholder 10" descr="Picture Placeholder 10">
            <a:extLst>
              <a:ext uri="{FF2B5EF4-FFF2-40B4-BE49-F238E27FC236}">
                <a16:creationId xmlns:a16="http://schemas.microsoft.com/office/drawing/2014/main" id="{C255CAF8-5AAF-49E1-1E9F-F55512B5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6391" y="6138589"/>
            <a:ext cx="606211" cy="574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Box 11"/>
          <p:cNvSpPr txBox="1">
            <a:spLocks noGrp="1"/>
          </p:cNvSpPr>
          <p:nvPr>
            <p:ph type="sldNum" sz="quarter" idx="2"/>
          </p:nvPr>
        </p:nvSpPr>
        <p:spPr>
          <a:xfrm>
            <a:off x="11703982" y="6354500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pl-PL" noProof="0"/>
              <a:t>17</a:t>
            </a:fld>
            <a:endParaRPr lang="pl-PL" noProof="0" dirty="0"/>
          </a:p>
        </p:txBody>
      </p:sp>
      <p:sp>
        <p:nvSpPr>
          <p:cNvPr id="330" name="TextBox 6"/>
          <p:cNvSpPr txBox="1"/>
          <p:nvPr/>
        </p:nvSpPr>
        <p:spPr>
          <a:xfrm>
            <a:off x="709653" y="413651"/>
            <a:ext cx="5713733" cy="242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8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Jak często wykonujesz swoje zadania</a:t>
            </a: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 powyżej </a:t>
            </a:r>
            <a:r>
              <a:rPr lang="pl-PL" noProof="0" dirty="0"/>
              <a:t>wymaganego minimum?</a:t>
            </a:r>
          </a:p>
        </p:txBody>
      </p:sp>
      <p:pic>
        <p:nvPicPr>
          <p:cNvPr id="331" name="Picture Placeholder 10" descr="Picture Placeholder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76378" y="97106"/>
            <a:ext cx="500409" cy="474237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Rectangle: Rounded Corners 22"/>
          <p:cNvSpPr/>
          <p:nvPr/>
        </p:nvSpPr>
        <p:spPr>
          <a:xfrm>
            <a:off x="343736" y="2991769"/>
            <a:ext cx="5713734" cy="3479235"/>
          </a:xfrm>
          <a:prstGeom prst="roundRect">
            <a:avLst>
              <a:gd name="adj" fmla="val 10727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333" name="Przedstawiciele pokoleń X i Y byli bardziej skłonni do poświęcania swojego czasu prywatnego na rzecz pracy.…"/>
          <p:cNvSpPr txBox="1">
            <a:spLocks noGrp="1"/>
          </p:cNvSpPr>
          <p:nvPr>
            <p:ph type="body" sz="quarter" idx="4294967295"/>
          </p:nvPr>
        </p:nvSpPr>
        <p:spPr>
          <a:xfrm>
            <a:off x="669521" y="3177303"/>
            <a:ext cx="5062164" cy="2891425"/>
          </a:xfrm>
          <a:prstGeom prst="rect">
            <a:avLst/>
          </a:prstGeom>
        </p:spPr>
        <p:txBody>
          <a:bodyPr lIns="45718" tIns="45718" rIns="45718" bIns="45718">
            <a:normAutofit lnSpcReduction="10000"/>
          </a:bodyPr>
          <a:lstStyle/>
          <a:p>
            <a:pPr marL="0" indent="0" defTabSz="905255">
              <a:lnSpc>
                <a:spcPct val="81000"/>
              </a:lnSpc>
              <a:spcBef>
                <a:spcPts val="1700"/>
              </a:spcBef>
              <a:buSzTx/>
              <a:buNone/>
              <a:defRPr sz="1485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Przedstawiciele pokoleń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X i Y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byli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bardziej skłonni do poświęcania swojego czasu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prywatnego na rzecz pracy. </a:t>
            </a:r>
          </a:p>
          <a:p>
            <a:pPr marL="0" indent="0" defTabSz="905255">
              <a:lnSpc>
                <a:spcPct val="81000"/>
              </a:lnSpc>
              <a:spcBef>
                <a:spcPts val="1700"/>
              </a:spcBef>
              <a:buSzTx/>
              <a:buNone/>
              <a:defRPr sz="1485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Wykazywali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większą gotowość do pracy w nadgodzinach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 oraz do stawiania obowiązków zawodowych ponad życie osobiste. </a:t>
            </a:r>
          </a:p>
          <a:p>
            <a:pPr marL="0" indent="0" defTabSz="905255">
              <a:lnSpc>
                <a:spcPct val="81000"/>
              </a:lnSpc>
              <a:spcBef>
                <a:spcPts val="1700"/>
              </a:spcBef>
              <a:buSzTx/>
              <a:buNone/>
              <a:defRPr sz="1485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Możliwe, że wynika to z większego poczucia odpowiedzialności zawodowej lub ambicji, które skłaniały je do intensywniejszego angażowania się w obowiązki zawodowe.</a:t>
            </a:r>
          </a:p>
          <a:p>
            <a:pPr marL="0" indent="0" defTabSz="905255">
              <a:lnSpc>
                <a:spcPct val="81000"/>
              </a:lnSpc>
              <a:spcBef>
                <a:spcPts val="1700"/>
              </a:spcBef>
              <a:buSzTx/>
              <a:buNone/>
              <a:defRPr sz="1485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Pokolenie Z bardziej zwraca uwagę na balans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, co może być efektem zmieniających się wartości w społeczeństwie, a także wpływu cyfryzacji i nowych technologii na sposób pracy. </a:t>
            </a:r>
          </a:p>
        </p:txBody>
      </p:sp>
      <p:sp>
        <p:nvSpPr>
          <p:cNvPr id="334" name="Rectangle: Rounded Corners 22"/>
          <p:cNvSpPr/>
          <p:nvPr/>
        </p:nvSpPr>
        <p:spPr>
          <a:xfrm>
            <a:off x="6591140" y="463722"/>
            <a:ext cx="5050359" cy="6056079"/>
          </a:xfrm>
          <a:prstGeom prst="roundRect">
            <a:avLst>
              <a:gd name="adj" fmla="val 7091"/>
            </a:avLst>
          </a:prstGeom>
          <a:solidFill>
            <a:srgbClr val="DDDDDD"/>
          </a:solidFill>
          <a:ln w="12700">
            <a:miter lim="400000"/>
          </a:ln>
          <a:effectLst>
            <a:outerShdw blurRad="190500" dist="12700" dir="5400000" rotWithShape="0">
              <a:srgbClr val="000000">
                <a:alpha val="50396"/>
              </a:srgbClr>
            </a:outerShdw>
          </a:effectLst>
        </p:spPr>
        <p:txBody>
          <a:bodyPr lIns="45719" rIns="45719" anchor="ctr"/>
          <a:lstStyle/>
          <a:p>
            <a:endParaRPr lang="pl-PL" noProof="0" dirty="0"/>
          </a:p>
        </p:txBody>
      </p:sp>
      <p:graphicFrame>
        <p:nvGraphicFramePr>
          <p:cNvPr id="335" name="Wykres 5"/>
          <p:cNvGraphicFramePr/>
          <p:nvPr/>
        </p:nvGraphicFramePr>
        <p:xfrm>
          <a:off x="6800881" y="1249411"/>
          <a:ext cx="4221875" cy="498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6" name="Jak często wykonujesz swoje zadania powyżej wymaganego minimum?"/>
          <p:cNvSpPr txBox="1"/>
          <p:nvPr/>
        </p:nvSpPr>
        <p:spPr>
          <a:xfrm>
            <a:off x="6908489" y="603092"/>
            <a:ext cx="4415661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1600" b="1">
                <a:latin typeface="Aptos"/>
                <a:ea typeface="Aptos"/>
                <a:cs typeface="Aptos"/>
                <a:sym typeface="Aptos"/>
              </a:defRPr>
            </a:lvl1pPr>
          </a:lstStyle>
          <a:p>
            <a:r>
              <a:rPr lang="pl-PL" noProof="0" dirty="0"/>
              <a:t>Jak często wykonujesz swoje zadania powyżej wymaganego minimum?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Box 23"/>
          <p:cNvSpPr txBox="1"/>
          <p:nvPr/>
        </p:nvSpPr>
        <p:spPr>
          <a:xfrm>
            <a:off x="226391" y="469134"/>
            <a:ext cx="695601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solidFill>
                  <a:srgbClr val="000000"/>
                </a:solidFill>
              </a:rPr>
              <a:t>Wybrane </a:t>
            </a:r>
            <a:r>
              <a:rPr lang="pl-PL" noProof="0" dirty="0"/>
              <a:t>wyniki badań</a:t>
            </a:r>
          </a:p>
        </p:txBody>
      </p:sp>
      <p:sp>
        <p:nvSpPr>
          <p:cNvPr id="339" name="Rectangle: Rounded Corners 22"/>
          <p:cNvSpPr/>
          <p:nvPr/>
        </p:nvSpPr>
        <p:spPr>
          <a:xfrm>
            <a:off x="453755" y="1628139"/>
            <a:ext cx="5660909" cy="4625591"/>
          </a:xfrm>
          <a:prstGeom prst="roundRect">
            <a:avLst>
              <a:gd name="adj" fmla="val 7994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340" name="Wyniki badania potwierdzają hipotezy cząstkowe, które wskazują na:…"/>
          <p:cNvSpPr txBox="1">
            <a:spLocks noGrp="1"/>
          </p:cNvSpPr>
          <p:nvPr>
            <p:ph type="body" sz="half" idx="4294967295"/>
          </p:nvPr>
        </p:nvSpPr>
        <p:spPr>
          <a:xfrm>
            <a:off x="751199" y="1968610"/>
            <a:ext cx="5066021" cy="3944649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 marL="0" indent="0" defTabSz="860266">
              <a:spcBef>
                <a:spcPts val="800"/>
              </a:spcBef>
              <a:buSzTx/>
              <a:buNone/>
              <a:defRPr sz="163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Wyniki badania potwierdzają hipotezy cząstkowe, które wskazują na:</a:t>
            </a:r>
          </a:p>
          <a:p>
            <a:pPr marL="215065" indent="-215065" defTabSz="860266">
              <a:spcBef>
                <a:spcPts val="800"/>
              </a:spcBef>
              <a:defRPr sz="1632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Rosnącą z wiekiem identyfikację z wykonywaną pracą 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– starsze pokolenia są bardziej związane z pracą, traktując ją jako ważny element życia (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HC7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pPr marL="215065" indent="-215065" defTabSz="860266">
              <a:spcBef>
                <a:spcPts val="800"/>
              </a:spcBef>
              <a:defRPr sz="1632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Różnice w poziomie zaangażowania 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– pokolenie X i Y wykazują wyższy poziom zaangażowania w pracę, zwłaszcza w kontekście pracy w nadgodzinach, podczas gdy pokolenie Z stawia większy nacisk na równowagę życiową (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HC11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pPr marL="215065" indent="-215065" defTabSz="860266">
              <a:spcBef>
                <a:spcPts val="800"/>
              </a:spcBef>
              <a:defRPr sz="1632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Różnice w oczekiwaniach co do sensu pracy 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– starsze pokolenia są bardziej skłonne traktować pracę jako coś wartościowego i mającego sens, natomiast pokolenie Z traktuje ją bardziej pragmatycznie, jako źródło dochodu.</a:t>
            </a:r>
          </a:p>
        </p:txBody>
      </p:sp>
      <p:sp>
        <p:nvSpPr>
          <p:cNvPr id="341" name="Rectangle: Rounded Corners 22"/>
          <p:cNvSpPr/>
          <p:nvPr/>
        </p:nvSpPr>
        <p:spPr>
          <a:xfrm>
            <a:off x="6743659" y="774827"/>
            <a:ext cx="5050360" cy="5732274"/>
          </a:xfrm>
          <a:prstGeom prst="roundRect">
            <a:avLst>
              <a:gd name="adj" fmla="val 7091"/>
            </a:avLst>
          </a:prstGeom>
          <a:solidFill>
            <a:srgbClr val="DDDDDD"/>
          </a:solidFill>
          <a:ln w="12700">
            <a:miter lim="400000"/>
          </a:ln>
          <a:effectLst>
            <a:outerShdw blurRad="190500" dist="12700" dir="5400000" rotWithShape="0">
              <a:srgbClr val="000000">
                <a:alpha val="50396"/>
              </a:srgbClr>
            </a:outerShdw>
          </a:effectLst>
        </p:spPr>
        <p:txBody>
          <a:bodyPr lIns="45719" rIns="45719" anchor="ctr"/>
          <a:lstStyle/>
          <a:p>
            <a:endParaRPr lang="pl-PL" noProof="0" dirty="0"/>
          </a:p>
        </p:txBody>
      </p:sp>
      <p:graphicFrame>
        <p:nvGraphicFramePr>
          <p:cNvPr id="342" name="Wykres 3"/>
          <p:cNvGraphicFramePr/>
          <p:nvPr/>
        </p:nvGraphicFramePr>
        <p:xfrm>
          <a:off x="7330874" y="1345362"/>
          <a:ext cx="3875929" cy="498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3" name="Poziom motywacji XYZ"/>
          <p:cNvSpPr txBox="1"/>
          <p:nvPr/>
        </p:nvSpPr>
        <p:spPr>
          <a:xfrm>
            <a:off x="7061008" y="879533"/>
            <a:ext cx="4415661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1600" b="1">
                <a:latin typeface="Aptos"/>
                <a:ea typeface="Aptos"/>
                <a:cs typeface="Aptos"/>
                <a:sym typeface="Aptos"/>
              </a:defRPr>
            </a:lvl1pPr>
          </a:lstStyle>
          <a:p>
            <a:r>
              <a:rPr lang="pl-PL" noProof="0" dirty="0"/>
              <a:t>Poziom motywacji XYZ</a:t>
            </a:r>
          </a:p>
        </p:txBody>
      </p:sp>
      <p:pic>
        <p:nvPicPr>
          <p:cNvPr id="2" name="Picture Placeholder 10" descr="Picture Placeholder 10">
            <a:extLst>
              <a:ext uri="{FF2B5EF4-FFF2-40B4-BE49-F238E27FC236}">
                <a16:creationId xmlns:a16="http://schemas.microsoft.com/office/drawing/2014/main" id="{19AF9ACF-52A0-8DDE-5B78-47C5C750DA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76378" y="97106"/>
            <a:ext cx="500409" cy="474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Box 17"/>
          <p:cNvSpPr txBox="1"/>
          <p:nvPr/>
        </p:nvSpPr>
        <p:spPr>
          <a:xfrm>
            <a:off x="152089" y="1378351"/>
            <a:ext cx="5182360" cy="301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42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Wybrane </a:t>
            </a: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wyniki badań</a:t>
            </a:r>
            <a:r>
              <a:rPr lang="pl-PL" noProof="0" dirty="0"/>
              <a:t> – weryfikacja hipotez badawczych dla próby </a:t>
            </a: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XYZ</a:t>
            </a:r>
          </a:p>
        </p:txBody>
      </p:sp>
      <p:sp>
        <p:nvSpPr>
          <p:cNvPr id="346" name="Graphic 14"/>
          <p:cNvSpPr/>
          <p:nvPr/>
        </p:nvSpPr>
        <p:spPr>
          <a:xfrm rot="19302598" flipH="1">
            <a:off x="605744" y="5346047"/>
            <a:ext cx="3204118" cy="1440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graphicFrame>
        <p:nvGraphicFramePr>
          <p:cNvPr id="347" name="Tabela 2"/>
          <p:cNvGraphicFramePr/>
          <p:nvPr>
            <p:extLst>
              <p:ext uri="{D42A27DB-BD31-4B8C-83A1-F6EECF244321}">
                <p14:modId xmlns:p14="http://schemas.microsoft.com/office/powerpoint/2010/main" val="3898879460"/>
              </p:ext>
            </p:extLst>
          </p:nvPr>
        </p:nvGraphicFramePr>
        <p:xfrm>
          <a:off x="5895228" y="761408"/>
          <a:ext cx="5850385" cy="5621156"/>
        </p:xfrm>
        <a:graphic>
          <a:graphicData uri="http://schemas.openxmlformats.org/drawingml/2006/table">
            <a:tbl>
              <a:tblPr firstRow="1" firstCol="1" bandRow="1">
                <a:tableStyleId>{CF821DB8-F4EB-4A41-A1BA-3FCAFE7338EE}</a:tableStyleId>
              </a:tblPr>
              <a:tblGrid>
                <a:gridCol w="71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Lp.</a:t>
                      </a:r>
                    </a:p>
                  </a:txBody>
                  <a:tcPr marL="0" marR="0" marT="0" marB="0" horzOverflow="overflow">
                    <a:lnL w="25400">
                      <a:solidFill>
                        <a:srgbClr val="000000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400" b="1" noProof="0" dirty="0">
                          <a:solidFill>
                            <a:srgbClr val="FFFFFF"/>
                          </a:solidFill>
                        </a:rPr>
                        <a:t>Hipotezy cząstkowe dla danych obejmujących całą próbę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400" b="1" noProof="0" dirty="0">
                          <a:solidFill>
                            <a:srgbClr val="FFFFFF"/>
                          </a:solidFill>
                        </a:rPr>
                        <a:t>Weryfikacja</a:t>
                      </a:r>
                    </a:p>
                  </a:txBody>
                  <a:tcPr marL="0" marR="0" marT="0" marB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100" noProof="0" dirty="0"/>
                        <a:t>Starsze pokolenia są bardziej związane z pracą na poziomie rozwoju zawodowego i wpływu na organizację, natomiast młodsze mogą dopiero kształtować swoje oczekiwania wobec niej.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100" noProof="0" dirty="0"/>
                        <a:t>pozytywna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0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HC8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100" noProof="0" dirty="0"/>
                        <a:t>Istnieją uniwersalne czynniki wpływające na satysfakcję zawodową, niezależnie od przynależności pokoleniowej.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100" noProof="0" dirty="0"/>
                        <a:t>pozytywna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HC9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100" noProof="0" dirty="0"/>
                        <a:t>Stosunek do pracy zmienia się wraz z wiekiem i etapem kariery zawodowej.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100" noProof="0" dirty="0"/>
                        <a:t>pozytywna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0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HC10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100" noProof="0" dirty="0"/>
                        <a:t>Starsze pokolenia mają bardziej ugruntowaną pozycję zawodową i silniej utożsamiają się z wykonywaną pracą.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100" noProof="0" dirty="0"/>
                        <a:t>pozytywna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7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HC11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100" noProof="0" dirty="0"/>
                        <a:t>Młodsze pokolenia rzadziej niż starsze deklarują gotowość do poświęceń dla pracy i częściej traktują ją jako konieczność niż jako element rozwoju zawodowego.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100" noProof="0" dirty="0"/>
                        <a:t>pozytywna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0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HC12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100" noProof="0" dirty="0"/>
                        <a:t>Czynniki indywidualne i organizacyjne mają większe znaczenie dla poczucia motywacji do pracy zawodowej niż przynależność pokoleniowa.</a:t>
                      </a:r>
                    </a:p>
                  </a:txBody>
                  <a:tcPr marL="0" marR="0" marT="0" marB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100" noProof="0" dirty="0"/>
                        <a:t>pozytywna</a:t>
                      </a:r>
                    </a:p>
                  </a:txBody>
                  <a:tcPr marL="0" marR="0" marT="0" marB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8" name="Graphic 2"/>
          <p:cNvSpPr/>
          <p:nvPr/>
        </p:nvSpPr>
        <p:spPr>
          <a:xfrm rot="2225579">
            <a:off x="2778608" y="-694913"/>
            <a:ext cx="2395454" cy="169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475" extrusionOk="0">
                <a:moveTo>
                  <a:pt x="18846" y="394"/>
                </a:moveTo>
                <a:cubicBezTo>
                  <a:pt x="18487" y="199"/>
                  <a:pt x="18114" y="103"/>
                  <a:pt x="17733" y="39"/>
                </a:cubicBezTo>
                <a:cubicBezTo>
                  <a:pt x="17405" y="-15"/>
                  <a:pt x="17072" y="-12"/>
                  <a:pt x="16745" y="45"/>
                </a:cubicBezTo>
                <a:cubicBezTo>
                  <a:pt x="15976" y="180"/>
                  <a:pt x="15236" y="515"/>
                  <a:pt x="14596" y="1148"/>
                </a:cubicBezTo>
                <a:cubicBezTo>
                  <a:pt x="13294" y="2437"/>
                  <a:pt x="12447" y="4518"/>
                  <a:pt x="12215" y="6729"/>
                </a:cubicBezTo>
                <a:cubicBezTo>
                  <a:pt x="12153" y="7330"/>
                  <a:pt x="12116" y="7929"/>
                  <a:pt x="12131" y="8537"/>
                </a:cubicBezTo>
                <a:cubicBezTo>
                  <a:pt x="12147" y="9194"/>
                  <a:pt x="12208" y="9854"/>
                  <a:pt x="12304" y="10498"/>
                </a:cubicBezTo>
                <a:cubicBezTo>
                  <a:pt x="12484" y="11719"/>
                  <a:pt x="12814" y="12900"/>
                  <a:pt x="13222" y="14004"/>
                </a:cubicBezTo>
                <a:cubicBezTo>
                  <a:pt x="13278" y="14154"/>
                  <a:pt x="13335" y="14303"/>
                  <a:pt x="13394" y="14452"/>
                </a:cubicBezTo>
                <a:cubicBezTo>
                  <a:pt x="13118" y="14532"/>
                  <a:pt x="12841" y="14601"/>
                  <a:pt x="12563" y="14657"/>
                </a:cubicBezTo>
                <a:cubicBezTo>
                  <a:pt x="11288" y="14885"/>
                  <a:pt x="10001" y="14858"/>
                  <a:pt x="8727" y="14630"/>
                </a:cubicBezTo>
                <a:cubicBezTo>
                  <a:pt x="7047" y="14298"/>
                  <a:pt x="5409" y="13637"/>
                  <a:pt x="3822" y="12799"/>
                </a:cubicBezTo>
                <a:cubicBezTo>
                  <a:pt x="3391" y="12571"/>
                  <a:pt x="2964" y="12330"/>
                  <a:pt x="2540" y="12080"/>
                </a:cubicBezTo>
                <a:cubicBezTo>
                  <a:pt x="2048" y="11784"/>
                  <a:pt x="1559" y="11476"/>
                  <a:pt x="1074" y="11159"/>
                </a:cubicBezTo>
                <a:cubicBezTo>
                  <a:pt x="896" y="11043"/>
                  <a:pt x="720" y="10982"/>
                  <a:pt x="525" y="11058"/>
                </a:cubicBezTo>
                <a:cubicBezTo>
                  <a:pt x="360" y="11122"/>
                  <a:pt x="180" y="11302"/>
                  <a:pt x="99" y="11520"/>
                </a:cubicBezTo>
                <a:cubicBezTo>
                  <a:pt x="12" y="11753"/>
                  <a:pt x="-32" y="12035"/>
                  <a:pt x="27" y="12294"/>
                </a:cubicBezTo>
                <a:cubicBezTo>
                  <a:pt x="81" y="12529"/>
                  <a:pt x="189" y="12786"/>
                  <a:pt x="355" y="12895"/>
                </a:cubicBezTo>
                <a:cubicBezTo>
                  <a:pt x="2002" y="13972"/>
                  <a:pt x="3687" y="14958"/>
                  <a:pt x="5432" y="15674"/>
                </a:cubicBezTo>
                <a:cubicBezTo>
                  <a:pt x="7125" y="16367"/>
                  <a:pt x="8891" y="16814"/>
                  <a:pt x="10657" y="16829"/>
                </a:cubicBezTo>
                <a:cubicBezTo>
                  <a:pt x="11849" y="16839"/>
                  <a:pt x="13056" y="16656"/>
                  <a:pt x="14219" y="16251"/>
                </a:cubicBezTo>
                <a:cubicBezTo>
                  <a:pt x="14893" y="17557"/>
                  <a:pt x="15674" y="18761"/>
                  <a:pt x="16470" y="19912"/>
                </a:cubicBezTo>
                <a:cubicBezTo>
                  <a:pt x="16765" y="20340"/>
                  <a:pt x="17065" y="20763"/>
                  <a:pt x="17364" y="21185"/>
                </a:cubicBezTo>
                <a:cubicBezTo>
                  <a:pt x="17627" y="21558"/>
                  <a:pt x="18111" y="21585"/>
                  <a:pt x="18371" y="21185"/>
                </a:cubicBezTo>
                <a:cubicBezTo>
                  <a:pt x="18632" y="20784"/>
                  <a:pt x="18653" y="20161"/>
                  <a:pt x="18371" y="19764"/>
                </a:cubicBezTo>
                <a:cubicBezTo>
                  <a:pt x="17429" y="18433"/>
                  <a:pt x="16486" y="17097"/>
                  <a:pt x="15659" y="15618"/>
                </a:cubicBezTo>
                <a:cubicBezTo>
                  <a:pt x="17088" y="14854"/>
                  <a:pt x="18427" y="13722"/>
                  <a:pt x="19508" y="12187"/>
                </a:cubicBezTo>
                <a:cubicBezTo>
                  <a:pt x="20689" y="10508"/>
                  <a:pt x="21568" y="8257"/>
                  <a:pt x="21505" y="5834"/>
                </a:cubicBezTo>
                <a:cubicBezTo>
                  <a:pt x="21474" y="4656"/>
                  <a:pt x="21243" y="3444"/>
                  <a:pt x="20759" y="2471"/>
                </a:cubicBezTo>
                <a:cubicBezTo>
                  <a:pt x="20497" y="1944"/>
                  <a:pt x="20201" y="1523"/>
                  <a:pt x="19839" y="1136"/>
                </a:cubicBezTo>
                <a:cubicBezTo>
                  <a:pt x="19538" y="814"/>
                  <a:pt x="19199" y="585"/>
                  <a:pt x="18846" y="394"/>
                </a:cubicBezTo>
                <a:close/>
                <a:moveTo>
                  <a:pt x="20055" y="6748"/>
                </a:moveTo>
                <a:cubicBezTo>
                  <a:pt x="19998" y="7252"/>
                  <a:pt x="19898" y="7743"/>
                  <a:pt x="19763" y="8216"/>
                </a:cubicBezTo>
                <a:cubicBezTo>
                  <a:pt x="19578" y="8799"/>
                  <a:pt x="19343" y="9347"/>
                  <a:pt x="19072" y="9859"/>
                </a:cubicBezTo>
                <a:cubicBezTo>
                  <a:pt x="18669" y="10573"/>
                  <a:pt x="18202" y="11210"/>
                  <a:pt x="17695" y="11775"/>
                </a:cubicBezTo>
                <a:cubicBezTo>
                  <a:pt x="17038" y="12477"/>
                  <a:pt x="16320" y="13056"/>
                  <a:pt x="15564" y="13520"/>
                </a:cubicBezTo>
                <a:cubicBezTo>
                  <a:pt x="15320" y="13661"/>
                  <a:pt x="15073" y="13791"/>
                  <a:pt x="14823" y="13909"/>
                </a:cubicBezTo>
                <a:cubicBezTo>
                  <a:pt x="14565" y="13313"/>
                  <a:pt x="14334" y="12694"/>
                  <a:pt x="14136" y="12051"/>
                </a:cubicBezTo>
                <a:cubicBezTo>
                  <a:pt x="13885" y="11183"/>
                  <a:pt x="13699" y="10279"/>
                  <a:pt x="13601" y="9350"/>
                </a:cubicBezTo>
                <a:cubicBezTo>
                  <a:pt x="13542" y="8647"/>
                  <a:pt x="13535" y="7937"/>
                  <a:pt x="13593" y="7233"/>
                </a:cubicBezTo>
                <a:cubicBezTo>
                  <a:pt x="13661" y="6608"/>
                  <a:pt x="13777" y="5995"/>
                  <a:pt x="13943" y="5407"/>
                </a:cubicBezTo>
                <a:cubicBezTo>
                  <a:pt x="14104" y="4891"/>
                  <a:pt x="14303" y="4401"/>
                  <a:pt x="14541" y="3948"/>
                </a:cubicBezTo>
                <a:cubicBezTo>
                  <a:pt x="14748" y="3588"/>
                  <a:pt x="14979" y="3258"/>
                  <a:pt x="15235" y="2967"/>
                </a:cubicBezTo>
                <a:cubicBezTo>
                  <a:pt x="15459" y="2735"/>
                  <a:pt x="15697" y="2535"/>
                  <a:pt x="15950" y="2372"/>
                </a:cubicBezTo>
                <a:cubicBezTo>
                  <a:pt x="16224" y="2221"/>
                  <a:pt x="16508" y="2114"/>
                  <a:pt x="16799" y="2048"/>
                </a:cubicBezTo>
                <a:cubicBezTo>
                  <a:pt x="17101" y="2001"/>
                  <a:pt x="17405" y="2001"/>
                  <a:pt x="17707" y="2047"/>
                </a:cubicBezTo>
                <a:cubicBezTo>
                  <a:pt x="17975" y="2108"/>
                  <a:pt x="18238" y="2207"/>
                  <a:pt x="18491" y="2346"/>
                </a:cubicBezTo>
                <a:cubicBezTo>
                  <a:pt x="18694" y="2477"/>
                  <a:pt x="18887" y="2634"/>
                  <a:pt x="19067" y="2818"/>
                </a:cubicBezTo>
                <a:cubicBezTo>
                  <a:pt x="19223" y="2999"/>
                  <a:pt x="19365" y="3199"/>
                  <a:pt x="19494" y="3419"/>
                </a:cubicBezTo>
                <a:cubicBezTo>
                  <a:pt x="19628" y="3679"/>
                  <a:pt x="19742" y="3957"/>
                  <a:pt x="19837" y="4249"/>
                </a:cubicBezTo>
                <a:cubicBezTo>
                  <a:pt x="19939" y="4617"/>
                  <a:pt x="20011" y="5000"/>
                  <a:pt x="20056" y="5390"/>
                </a:cubicBezTo>
                <a:cubicBezTo>
                  <a:pt x="20090" y="5842"/>
                  <a:pt x="20090" y="6296"/>
                  <a:pt x="20055" y="6748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349" name="Strzałka: w prawo 3"/>
          <p:cNvSpPr/>
          <p:nvPr/>
        </p:nvSpPr>
        <p:spPr>
          <a:xfrm>
            <a:off x="5475491" y="5877616"/>
            <a:ext cx="410206" cy="2456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9ED5"/>
          </a:solidFill>
          <a:ln w="19050">
            <a:solidFill>
              <a:srgbClr val="06435A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pl-PL" noProof="0" dirty="0"/>
          </a:p>
        </p:txBody>
      </p:sp>
      <p:pic>
        <p:nvPicPr>
          <p:cNvPr id="2" name="Picture Placeholder 10" descr="Picture Placeholder 10">
            <a:extLst>
              <a:ext uri="{FF2B5EF4-FFF2-40B4-BE49-F238E27FC236}">
                <a16:creationId xmlns:a16="http://schemas.microsoft.com/office/drawing/2014/main" id="{97DC61AF-B330-B8B8-5374-B2786F5B5D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76378" y="97106"/>
            <a:ext cx="500409" cy="474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kolo-ekonom.jpg" descr="kolo-ekonom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6181" t="421" r="12815" b="418"/>
          <a:stretch>
            <a:fillRect/>
          </a:stretch>
        </p:blipFill>
        <p:spPr>
          <a:xfrm>
            <a:off x="7000123" y="1197028"/>
            <a:ext cx="4714876" cy="3846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33" y="0"/>
                </a:moveTo>
                <a:cubicBezTo>
                  <a:pt x="1134" y="0"/>
                  <a:pt x="0" y="932"/>
                  <a:pt x="0" y="2081"/>
                </a:cubicBezTo>
                <a:lnTo>
                  <a:pt x="0" y="19519"/>
                </a:lnTo>
                <a:cubicBezTo>
                  <a:pt x="0" y="20668"/>
                  <a:pt x="1134" y="21600"/>
                  <a:pt x="2533" y="21600"/>
                </a:cubicBezTo>
                <a:lnTo>
                  <a:pt x="19067" y="21600"/>
                </a:lnTo>
                <a:cubicBezTo>
                  <a:pt x="20466" y="21600"/>
                  <a:pt x="21600" y="20668"/>
                  <a:pt x="21600" y="19519"/>
                </a:cubicBezTo>
                <a:lnTo>
                  <a:pt x="21600" y="2081"/>
                </a:lnTo>
                <a:cubicBezTo>
                  <a:pt x="21600" y="932"/>
                  <a:pt x="20466" y="0"/>
                  <a:pt x="19067" y="0"/>
                </a:cubicBezTo>
                <a:lnTo>
                  <a:pt x="2533" y="0"/>
                </a:lnTo>
                <a:close/>
              </a:path>
            </a:pathLst>
          </a:custGeom>
        </p:spPr>
      </p:pic>
      <p:sp>
        <p:nvSpPr>
          <p:cNvPr id="197" name="TextBox 6"/>
          <p:cNvSpPr txBox="1"/>
          <p:nvPr/>
        </p:nvSpPr>
        <p:spPr>
          <a:xfrm>
            <a:off x="665127" y="451974"/>
            <a:ext cx="5700227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7200" b="1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/>
              <a:t>Wstęp</a:t>
            </a:r>
          </a:p>
        </p:txBody>
      </p:sp>
      <p:sp>
        <p:nvSpPr>
          <p:cNvPr id="198" name="TextBox 9"/>
          <p:cNvSpPr txBox="1"/>
          <p:nvPr/>
        </p:nvSpPr>
        <p:spPr>
          <a:xfrm>
            <a:off x="698242" y="1720516"/>
            <a:ext cx="5266244" cy="4072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marL="120315" indent="-120315">
              <a:lnSpc>
                <a:spcPct val="150000"/>
              </a:lnSpc>
              <a:buSzPct val="100000"/>
              <a:buChar char="•"/>
              <a:defRPr sz="1700"/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Wystąpienie prezentuje  najważniejsze wyniki badań przeprowadzonych w ramach projektu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„Motywacja do pracy zawodowej w ujęciu pokoleniowym – 2023/2024”.</a:t>
            </a:r>
          </a:p>
          <a:p>
            <a:pPr marL="120315" indent="-120315">
              <a:lnSpc>
                <a:spcPct val="150000"/>
              </a:lnSpc>
              <a:buSzPct val="100000"/>
              <a:buChar char="•"/>
              <a:defRPr sz="1700"/>
            </a:pP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Kierownik projektu badawczego: </a:t>
            </a:r>
            <a:b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dr hab. inż. Artur </a:t>
            </a:r>
            <a:r>
              <a:rPr lang="pl-PL" noProof="0" dirty="0" err="1">
                <a:latin typeface="Roboto" panose="02000000000000000000" pitchFamily="2" charset="0"/>
                <a:ea typeface="Roboto" panose="02000000000000000000" pitchFamily="2" charset="0"/>
              </a:rPr>
              <a:t>Kisiołek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, prof. WASE</a:t>
            </a:r>
          </a:p>
          <a:p>
            <a:pPr marL="120315" indent="-120315">
              <a:lnSpc>
                <a:spcPct val="150000"/>
              </a:lnSpc>
              <a:buSzPct val="100000"/>
              <a:buChar char="•"/>
              <a:defRPr sz="1700"/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Współprowadzącymi projekt byli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członkowie Sekcji Ekonomicznej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 Koła Naukowego Studentów i Absolwentów WASE</a:t>
            </a:r>
          </a:p>
        </p:txBody>
      </p:sp>
      <p:sp>
        <p:nvSpPr>
          <p:cNvPr id="199" name="Oval 11"/>
          <p:cNvSpPr/>
          <p:nvPr/>
        </p:nvSpPr>
        <p:spPr>
          <a:xfrm>
            <a:off x="3100151" y="1752972"/>
            <a:ext cx="2864335" cy="457909"/>
          </a:xfrm>
          <a:prstGeom prst="ellipse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  <a:endParaRPr lang="pl-PL" noProof="0" dirty="0"/>
          </a:p>
        </p:txBody>
      </p:sp>
      <p:sp>
        <p:nvSpPr>
          <p:cNvPr id="200" name="Rectangle: Rounded Corners 13"/>
          <p:cNvSpPr/>
          <p:nvPr/>
        </p:nvSpPr>
        <p:spPr>
          <a:xfrm>
            <a:off x="7000123" y="5116180"/>
            <a:ext cx="3044896" cy="818066"/>
          </a:xfrm>
          <a:prstGeom prst="roundRect">
            <a:avLst>
              <a:gd name="adj" fmla="val 35529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01" name="TextBox 16"/>
          <p:cNvSpPr txBox="1"/>
          <p:nvPr/>
        </p:nvSpPr>
        <p:spPr>
          <a:xfrm>
            <a:off x="7229609" y="5179841"/>
            <a:ext cx="2849889" cy="620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lnSpc>
                <a:spcPct val="150000"/>
              </a:lnSpc>
              <a:defRPr sz="1200">
                <a:solidFill>
                  <a:srgbClr val="FFFFFF"/>
                </a:solidFill>
              </a:defRPr>
            </a:lvl1pPr>
          </a:lstStyle>
          <a:p>
            <a:r>
              <a:rPr lang="pl-PL" noProof="0" dirty="0">
                <a:latin typeface="Ubuntu" panose="020B0504030602030204" pitchFamily="34" charset="0"/>
              </a:rPr>
              <a:t>Prof. Artur </a:t>
            </a:r>
            <a:r>
              <a:rPr lang="pl-PL" noProof="0" dirty="0" err="1">
                <a:latin typeface="Ubuntu" panose="020B0504030602030204" pitchFamily="34" charset="0"/>
              </a:rPr>
              <a:t>Kisiołek</a:t>
            </a:r>
            <a:r>
              <a:rPr lang="pl-PL" noProof="0" dirty="0">
                <a:latin typeface="Ubuntu" panose="020B0504030602030204" pitchFamily="34" charset="0"/>
              </a:rPr>
              <a:t> wraz z członkami Sekcji Ekonomicznej </a:t>
            </a:r>
            <a:r>
              <a:rPr lang="pl-PL" noProof="0" dirty="0" err="1">
                <a:latin typeface="Ubuntu" panose="020B0504030602030204" pitchFamily="34" charset="0"/>
              </a:rPr>
              <a:t>KNSiA</a:t>
            </a:r>
            <a:endParaRPr lang="pl-PL" noProof="0" dirty="0">
              <a:latin typeface="Ubuntu" panose="020B0504030602030204" pitchFamily="34" charset="0"/>
            </a:endParaRPr>
          </a:p>
        </p:txBody>
      </p:sp>
      <p:sp>
        <p:nvSpPr>
          <p:cNvPr id="202" name="Rectangle: Rounded Corners 18"/>
          <p:cNvSpPr/>
          <p:nvPr/>
        </p:nvSpPr>
        <p:spPr>
          <a:xfrm>
            <a:off x="618439" y="6121184"/>
            <a:ext cx="1951265" cy="385516"/>
          </a:xfrm>
          <a:prstGeom prst="roundRect">
            <a:avLst>
              <a:gd name="adj" fmla="val 50000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03" name="TextBox 19"/>
          <p:cNvSpPr txBox="1"/>
          <p:nvPr/>
        </p:nvSpPr>
        <p:spPr>
          <a:xfrm>
            <a:off x="698242" y="6175443"/>
            <a:ext cx="179165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/>
              <a:t>projektxyz.wase.edu.pl</a:t>
            </a:r>
          </a:p>
        </p:txBody>
      </p:sp>
      <p:sp>
        <p:nvSpPr>
          <p:cNvPr id="204" name="Graphic 14"/>
          <p:cNvSpPr/>
          <p:nvPr/>
        </p:nvSpPr>
        <p:spPr>
          <a:xfrm rot="14400000">
            <a:off x="4505896" y="-213206"/>
            <a:ext cx="2256398" cy="1014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pic>
        <p:nvPicPr>
          <p:cNvPr id="205" name="Picture Placeholder 10" descr="Picture Placeholder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66603" y="120511"/>
            <a:ext cx="665412" cy="630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raphic 14"/>
          <p:cNvSpPr/>
          <p:nvPr/>
        </p:nvSpPr>
        <p:spPr>
          <a:xfrm rot="7992913" flipV="1">
            <a:off x="10061171" y="862948"/>
            <a:ext cx="2609283" cy="1173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352" name="TextBox 13"/>
          <p:cNvSpPr txBox="1"/>
          <p:nvPr/>
        </p:nvSpPr>
        <p:spPr>
          <a:xfrm>
            <a:off x="579847" y="554768"/>
            <a:ext cx="1018647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66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Paradoksy </a:t>
            </a:r>
            <a:r>
              <a:rPr lang="pl-PL" noProof="0" dirty="0">
                <a:gradFill flip="none" rotWithShape="1">
                  <a:gsLst>
                    <a:gs pos="6400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motywacyjne</a:t>
            </a:r>
          </a:p>
        </p:txBody>
      </p:sp>
      <p:sp>
        <p:nvSpPr>
          <p:cNvPr id="353" name="Rectangle: Rounded Corners 22"/>
          <p:cNvSpPr/>
          <p:nvPr/>
        </p:nvSpPr>
        <p:spPr>
          <a:xfrm>
            <a:off x="498401" y="2152891"/>
            <a:ext cx="5261226" cy="4263962"/>
          </a:xfrm>
          <a:prstGeom prst="roundRect">
            <a:avLst>
              <a:gd name="adj" fmla="val 7187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354" name="TextBox 24"/>
          <p:cNvSpPr txBox="1"/>
          <p:nvPr/>
        </p:nvSpPr>
        <p:spPr>
          <a:xfrm>
            <a:off x="713648" y="3053841"/>
            <a:ext cx="4830733" cy="3017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05255">
              <a:lnSpc>
                <a:spcPct val="90000"/>
              </a:lnSpc>
              <a:spcBef>
                <a:spcPts val="900"/>
              </a:spcBef>
              <a:defRPr sz="15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Ubuntu" panose="020B0504030602030204" pitchFamily="34" charset="0"/>
              </a:rPr>
              <a:t>Choć pokolenie Z w porównaniu do starszych pokoleń skupia się bardziej na kwestiach materialnych i elastyczności pracy, to jednocześnie deklaruje wysoki poziom lojalności wobec „dobrego” pracodawcy. </a:t>
            </a:r>
            <a:endParaRPr lang="pl-PL" noProof="0" dirty="0">
              <a:solidFill>
                <a:srgbClr val="78206E"/>
              </a:solidFill>
              <a:latin typeface="Ubuntu" panose="020B0504030602030204" pitchFamily="34" charset="0"/>
            </a:endParaRPr>
          </a:p>
          <a:p>
            <a:pPr defTabSz="905255">
              <a:lnSpc>
                <a:spcPct val="90000"/>
              </a:lnSpc>
              <a:spcBef>
                <a:spcPts val="900"/>
              </a:spcBef>
              <a:defRPr sz="15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Ubuntu" panose="020B0504030602030204" pitchFamily="34" charset="0"/>
              </a:rPr>
              <a:t>Jest to zaskakujące, ponieważ w kontekście młodszych pracowników często mówi się o ich tendencji do częstych zmian pracodawcy w poszukiwaniu lepszych warunków. </a:t>
            </a:r>
          </a:p>
          <a:p>
            <a:pPr defTabSz="905255">
              <a:lnSpc>
                <a:spcPct val="90000"/>
              </a:lnSpc>
              <a:spcBef>
                <a:spcPts val="900"/>
              </a:spcBef>
              <a:defRPr sz="150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Ubuntu" panose="020B0504030602030204" pitchFamily="34" charset="0"/>
              </a:rPr>
              <a:t>Jednak w tym przypadku, lojalność wydaje się wynikać z chęci stabilności zawodowej i bezpieczeństwa, które młodsze pokolenie ceni, szczególnie w obliczu niepewności zawodowej. </a:t>
            </a:r>
          </a:p>
        </p:txBody>
      </p:sp>
      <p:sp>
        <p:nvSpPr>
          <p:cNvPr id="355" name="TextBox 30"/>
          <p:cNvSpPr txBox="1"/>
          <p:nvPr/>
        </p:nvSpPr>
        <p:spPr>
          <a:xfrm>
            <a:off x="1059984" y="2359369"/>
            <a:ext cx="394741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pl-PL" noProof="0" dirty="0">
                <a:latin typeface="Ubuntu" panose="020B0504030602030204" pitchFamily="34" charset="0"/>
              </a:rPr>
              <a:t>Pokolenie Z i lojalność</a:t>
            </a:r>
          </a:p>
        </p:txBody>
      </p:sp>
      <p:sp>
        <p:nvSpPr>
          <p:cNvPr id="356" name="Rectangle: Rounded Corners 31"/>
          <p:cNvSpPr/>
          <p:nvPr/>
        </p:nvSpPr>
        <p:spPr>
          <a:xfrm>
            <a:off x="6359121" y="2152891"/>
            <a:ext cx="5261225" cy="4263962"/>
          </a:xfrm>
          <a:prstGeom prst="roundRect">
            <a:avLst>
              <a:gd name="adj" fmla="val 7187"/>
            </a:avLst>
          </a:prstGeom>
          <a:solidFill>
            <a:srgbClr val="FFFFFF"/>
          </a:solidFill>
          <a:ln w="12700">
            <a:miter lim="400000"/>
          </a:ln>
          <a:effectLst>
            <a:outerShdw blurRad="5080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357" name="TextBox 33"/>
          <p:cNvSpPr txBox="1"/>
          <p:nvPr/>
        </p:nvSpPr>
        <p:spPr>
          <a:xfrm>
            <a:off x="6736140" y="3406542"/>
            <a:ext cx="4507186" cy="2816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05255">
              <a:lnSpc>
                <a:spcPct val="90000"/>
              </a:lnSpc>
              <a:spcBef>
                <a:spcPts val="900"/>
              </a:spcBef>
              <a:defRPr sz="1500" b="1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Ubuntu" panose="020B0504030602030204" pitchFamily="34" charset="0"/>
              </a:rPr>
              <a:t>Pokolenie Y, choć często wyżej ocenia swoją wartość i oczekuje więcej od swojej pracy, to paradoksalnie często czuje się niedocenione i przeciążone obowiązkami. </a:t>
            </a:r>
            <a:endParaRPr lang="pl-PL" noProof="0" dirty="0">
              <a:solidFill>
                <a:srgbClr val="78206E"/>
              </a:solidFill>
              <a:latin typeface="Ubuntu" panose="020B0504030602030204" pitchFamily="34" charset="0"/>
            </a:endParaRPr>
          </a:p>
          <a:p>
            <a:pPr defTabSz="905255">
              <a:lnSpc>
                <a:spcPct val="90000"/>
              </a:lnSpc>
              <a:spcBef>
                <a:spcPts val="900"/>
              </a:spcBef>
              <a:defRPr sz="1500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Ubuntu" panose="020B0504030602030204" pitchFamily="34" charset="0"/>
              </a:rPr>
              <a:t>Mimo tego, że osoby z tej grupy oczekują szybkich awansów i rozwoju kariery, mogą odczuwać presję związaną z oczekiwaniami wobec nich oraz z poczuciem braku wsparcia ze strony pracodawcy. </a:t>
            </a:r>
          </a:p>
          <a:p>
            <a:pPr defTabSz="905255">
              <a:lnSpc>
                <a:spcPct val="90000"/>
              </a:lnSpc>
              <a:spcBef>
                <a:spcPts val="900"/>
              </a:spcBef>
              <a:defRPr sz="1500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Ubuntu" panose="020B0504030602030204" pitchFamily="34" charset="0"/>
              </a:rPr>
              <a:t>Jest to wyraźny przykład rozdźwięku między oczekiwaniami a rzeczywistą sytuacją, co może prowadzić do wypalenia zawodowego lub frustracji.</a:t>
            </a:r>
          </a:p>
        </p:txBody>
      </p:sp>
      <p:sp>
        <p:nvSpPr>
          <p:cNvPr id="358" name="TextBox 30"/>
          <p:cNvSpPr txBox="1"/>
          <p:nvPr/>
        </p:nvSpPr>
        <p:spPr>
          <a:xfrm>
            <a:off x="6529706" y="2389303"/>
            <a:ext cx="4920055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/>
            </a:lvl1pPr>
          </a:lstStyle>
          <a:p>
            <a:r>
              <a:rPr lang="pl-PL" noProof="0" dirty="0">
                <a:latin typeface="Ubuntu" panose="020B0504030602030204" pitchFamily="34" charset="0"/>
              </a:rPr>
              <a:t>Pokolenie Y – niedocenienie i przeciążenie</a:t>
            </a:r>
          </a:p>
        </p:txBody>
      </p:sp>
      <p:pic>
        <p:nvPicPr>
          <p:cNvPr id="2" name="Picture Placeholder 10" descr="Picture Placeholder 10">
            <a:extLst>
              <a:ext uri="{FF2B5EF4-FFF2-40B4-BE49-F238E27FC236}">
                <a16:creationId xmlns:a16="http://schemas.microsoft.com/office/drawing/2014/main" id="{533E9A05-0D6B-C52A-4FBB-6A877B3DE9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76378" y="97106"/>
            <a:ext cx="500409" cy="474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Box 17"/>
          <p:cNvSpPr txBox="1"/>
          <p:nvPr/>
        </p:nvSpPr>
        <p:spPr>
          <a:xfrm>
            <a:off x="361803" y="2280919"/>
            <a:ext cx="5182360" cy="236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53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Elementy przywództwa </a:t>
            </a: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nowej generacji</a:t>
            </a:r>
          </a:p>
        </p:txBody>
      </p:sp>
      <p:sp>
        <p:nvSpPr>
          <p:cNvPr id="361" name="Graphic 14"/>
          <p:cNvSpPr/>
          <p:nvPr/>
        </p:nvSpPr>
        <p:spPr>
          <a:xfrm rot="1512400" flipH="1">
            <a:off x="-61198" y="-281781"/>
            <a:ext cx="3204118" cy="1467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grpSp>
        <p:nvGrpSpPr>
          <p:cNvPr id="371" name="Diagram 7"/>
          <p:cNvGrpSpPr/>
          <p:nvPr/>
        </p:nvGrpSpPr>
        <p:grpSpPr>
          <a:xfrm>
            <a:off x="6413663" y="1099539"/>
            <a:ext cx="4936068" cy="4658922"/>
            <a:chOff x="0" y="0"/>
            <a:chExt cx="4936066" cy="4658920"/>
          </a:xfrm>
        </p:grpSpPr>
        <p:grpSp>
          <p:nvGrpSpPr>
            <p:cNvPr id="364" name="Group"/>
            <p:cNvGrpSpPr/>
            <p:nvPr/>
          </p:nvGrpSpPr>
          <p:grpSpPr>
            <a:xfrm>
              <a:off x="1034519" y="-1"/>
              <a:ext cx="2867031" cy="2867030"/>
              <a:chOff x="0" y="0"/>
              <a:chExt cx="2867030" cy="2867028"/>
            </a:xfrm>
          </p:grpSpPr>
          <p:sp>
            <p:nvSpPr>
              <p:cNvPr id="362" name="Circle"/>
              <p:cNvSpPr/>
              <p:nvPr/>
            </p:nvSpPr>
            <p:spPr>
              <a:xfrm>
                <a:off x="-1" y="-1"/>
                <a:ext cx="2867031" cy="2867030"/>
              </a:xfrm>
              <a:prstGeom prst="ellipse">
                <a:avLst/>
              </a:prstGeom>
              <a:solidFill>
                <a:srgbClr val="0F9ED5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 sz="2400">
                    <a:solidFill>
                      <a:srgbClr val="78206E"/>
                    </a:solidFill>
                    <a:latin typeface="Aptos"/>
                    <a:ea typeface="Aptos"/>
                    <a:cs typeface="Aptos"/>
                    <a:sym typeface="Aptos"/>
                  </a:defRPr>
                </a:pPr>
                <a:endParaRPr lang="pl-PL" noProof="0" dirty="0"/>
              </a:p>
            </p:txBody>
          </p:sp>
          <p:sp>
            <p:nvSpPr>
              <p:cNvPr id="363" name="Zbieracz-łowca kompetencji"/>
              <p:cNvSpPr txBox="1"/>
              <p:nvPr/>
            </p:nvSpPr>
            <p:spPr>
              <a:xfrm>
                <a:off x="382270" y="631190"/>
                <a:ext cx="2102489" cy="1031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 b="1">
                    <a:latin typeface="Aptos"/>
                    <a:ea typeface="Aptos"/>
                    <a:cs typeface="Aptos"/>
                    <a:sym typeface="Aptos"/>
                  </a:defRPr>
                </a:lvl1pPr>
              </a:lstStyle>
              <a:p>
                <a:r>
                  <a:rPr lang="pl-PL" noProof="0" dirty="0"/>
                  <a:t>Zbieracz-łowca kompetencji</a:t>
                </a:r>
              </a:p>
            </p:txBody>
          </p:sp>
        </p:grpSp>
        <p:grpSp>
          <p:nvGrpSpPr>
            <p:cNvPr id="367" name="Group"/>
            <p:cNvGrpSpPr/>
            <p:nvPr/>
          </p:nvGrpSpPr>
          <p:grpSpPr>
            <a:xfrm>
              <a:off x="2069036" y="1791890"/>
              <a:ext cx="2867031" cy="2867031"/>
              <a:chOff x="0" y="0"/>
              <a:chExt cx="2867030" cy="2867029"/>
            </a:xfrm>
          </p:grpSpPr>
          <p:sp>
            <p:nvSpPr>
              <p:cNvPr id="365" name="Circle"/>
              <p:cNvSpPr/>
              <p:nvPr/>
            </p:nvSpPr>
            <p:spPr>
              <a:xfrm>
                <a:off x="-1" y="0"/>
                <a:ext cx="2867031" cy="2867030"/>
              </a:xfrm>
              <a:prstGeom prst="ellipse">
                <a:avLst/>
              </a:prstGeom>
              <a:solidFill>
                <a:srgbClr val="3C1EBA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>
                    <a:latin typeface="Aptos"/>
                    <a:ea typeface="Aptos"/>
                    <a:cs typeface="Aptos"/>
                    <a:sym typeface="Aptos"/>
                  </a:defRPr>
                </a:pPr>
                <a:endParaRPr lang="pl-PL" noProof="0" dirty="0"/>
              </a:p>
            </p:txBody>
          </p:sp>
          <p:sp>
            <p:nvSpPr>
              <p:cNvPr id="366" name="Opiekun talentu"/>
              <p:cNvSpPr txBox="1"/>
              <p:nvPr/>
            </p:nvSpPr>
            <p:spPr>
              <a:xfrm>
                <a:off x="876832" y="1179195"/>
                <a:ext cx="1720219" cy="6997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1000"/>
                  </a:spcBef>
                  <a:defRPr sz="2400" b="1">
                    <a:latin typeface="Aptos"/>
                    <a:ea typeface="Aptos"/>
                    <a:cs typeface="Aptos"/>
                    <a:sym typeface="Aptos"/>
                  </a:defRPr>
                </a:pPr>
                <a:r>
                  <a:rPr lang="pl-PL" noProof="0" dirty="0"/>
                  <a:t>Opiekun talentu</a:t>
                </a:r>
                <a:r>
                  <a:rPr lang="pl-PL" b="0" noProof="0" dirty="0"/>
                  <a:t> </a:t>
                </a:r>
              </a:p>
            </p:txBody>
          </p:sp>
        </p:grpSp>
        <p:grpSp>
          <p:nvGrpSpPr>
            <p:cNvPr id="370" name="Group"/>
            <p:cNvGrpSpPr/>
            <p:nvPr/>
          </p:nvGrpSpPr>
          <p:grpSpPr>
            <a:xfrm>
              <a:off x="-1" y="1791890"/>
              <a:ext cx="2867030" cy="2867031"/>
              <a:chOff x="0" y="0"/>
              <a:chExt cx="2867028" cy="2867029"/>
            </a:xfrm>
          </p:grpSpPr>
          <p:sp>
            <p:nvSpPr>
              <p:cNvPr id="368" name="Circle"/>
              <p:cNvSpPr/>
              <p:nvPr/>
            </p:nvSpPr>
            <p:spPr>
              <a:xfrm>
                <a:off x="-1" y="0"/>
                <a:ext cx="2867030" cy="2867030"/>
              </a:xfrm>
              <a:prstGeom prst="ellipse">
                <a:avLst/>
              </a:prstGeom>
              <a:solidFill>
                <a:srgbClr val="A02B93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 sz="2400">
                    <a:solidFill>
                      <a:srgbClr val="78206E"/>
                    </a:solidFill>
                    <a:latin typeface="Aptos"/>
                    <a:ea typeface="Aptos"/>
                    <a:cs typeface="Aptos"/>
                    <a:sym typeface="Aptos"/>
                  </a:defRPr>
                </a:pPr>
                <a:endParaRPr lang="pl-PL" noProof="0" dirty="0"/>
              </a:p>
            </p:txBody>
          </p:sp>
          <p:sp>
            <p:nvSpPr>
              <p:cNvPr id="369" name="Farmer potencjału"/>
              <p:cNvSpPr txBox="1"/>
              <p:nvPr/>
            </p:nvSpPr>
            <p:spPr>
              <a:xfrm>
                <a:off x="269979" y="1179195"/>
                <a:ext cx="1720218" cy="69977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 b="1">
                    <a:latin typeface="Aptos"/>
                    <a:ea typeface="Aptos"/>
                    <a:cs typeface="Aptos"/>
                    <a:sym typeface="Aptos"/>
                  </a:defRPr>
                </a:lvl1pPr>
              </a:lstStyle>
              <a:p>
                <a:r>
                  <a:rPr lang="pl-PL" noProof="0" dirty="0"/>
                  <a:t>Farmer potencjału</a:t>
                </a:r>
              </a:p>
            </p:txBody>
          </p:sp>
        </p:grpSp>
      </p:grpSp>
      <p:sp>
        <p:nvSpPr>
          <p:cNvPr id="372" name="Graphic 2"/>
          <p:cNvSpPr/>
          <p:nvPr/>
        </p:nvSpPr>
        <p:spPr>
          <a:xfrm rot="2225579">
            <a:off x="3636528" y="5027753"/>
            <a:ext cx="2395454" cy="169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475" extrusionOk="0">
                <a:moveTo>
                  <a:pt x="18846" y="394"/>
                </a:moveTo>
                <a:cubicBezTo>
                  <a:pt x="18487" y="199"/>
                  <a:pt x="18114" y="103"/>
                  <a:pt x="17733" y="39"/>
                </a:cubicBezTo>
                <a:cubicBezTo>
                  <a:pt x="17405" y="-15"/>
                  <a:pt x="17072" y="-12"/>
                  <a:pt x="16745" y="45"/>
                </a:cubicBezTo>
                <a:cubicBezTo>
                  <a:pt x="15976" y="180"/>
                  <a:pt x="15236" y="515"/>
                  <a:pt x="14596" y="1148"/>
                </a:cubicBezTo>
                <a:cubicBezTo>
                  <a:pt x="13294" y="2437"/>
                  <a:pt x="12447" y="4518"/>
                  <a:pt x="12215" y="6729"/>
                </a:cubicBezTo>
                <a:cubicBezTo>
                  <a:pt x="12153" y="7330"/>
                  <a:pt x="12116" y="7929"/>
                  <a:pt x="12131" y="8537"/>
                </a:cubicBezTo>
                <a:cubicBezTo>
                  <a:pt x="12147" y="9194"/>
                  <a:pt x="12208" y="9854"/>
                  <a:pt x="12304" y="10498"/>
                </a:cubicBezTo>
                <a:cubicBezTo>
                  <a:pt x="12484" y="11719"/>
                  <a:pt x="12814" y="12900"/>
                  <a:pt x="13222" y="14004"/>
                </a:cubicBezTo>
                <a:cubicBezTo>
                  <a:pt x="13278" y="14154"/>
                  <a:pt x="13335" y="14303"/>
                  <a:pt x="13394" y="14452"/>
                </a:cubicBezTo>
                <a:cubicBezTo>
                  <a:pt x="13118" y="14532"/>
                  <a:pt x="12841" y="14601"/>
                  <a:pt x="12563" y="14657"/>
                </a:cubicBezTo>
                <a:cubicBezTo>
                  <a:pt x="11288" y="14885"/>
                  <a:pt x="10001" y="14858"/>
                  <a:pt x="8727" y="14630"/>
                </a:cubicBezTo>
                <a:cubicBezTo>
                  <a:pt x="7047" y="14298"/>
                  <a:pt x="5409" y="13637"/>
                  <a:pt x="3822" y="12799"/>
                </a:cubicBezTo>
                <a:cubicBezTo>
                  <a:pt x="3391" y="12571"/>
                  <a:pt x="2964" y="12330"/>
                  <a:pt x="2540" y="12080"/>
                </a:cubicBezTo>
                <a:cubicBezTo>
                  <a:pt x="2048" y="11784"/>
                  <a:pt x="1559" y="11476"/>
                  <a:pt x="1074" y="11159"/>
                </a:cubicBezTo>
                <a:cubicBezTo>
                  <a:pt x="896" y="11043"/>
                  <a:pt x="720" y="10982"/>
                  <a:pt x="525" y="11058"/>
                </a:cubicBezTo>
                <a:cubicBezTo>
                  <a:pt x="360" y="11122"/>
                  <a:pt x="180" y="11302"/>
                  <a:pt x="99" y="11520"/>
                </a:cubicBezTo>
                <a:cubicBezTo>
                  <a:pt x="12" y="11753"/>
                  <a:pt x="-32" y="12035"/>
                  <a:pt x="27" y="12294"/>
                </a:cubicBezTo>
                <a:cubicBezTo>
                  <a:pt x="81" y="12529"/>
                  <a:pt x="189" y="12786"/>
                  <a:pt x="355" y="12895"/>
                </a:cubicBezTo>
                <a:cubicBezTo>
                  <a:pt x="2002" y="13972"/>
                  <a:pt x="3687" y="14958"/>
                  <a:pt x="5432" y="15674"/>
                </a:cubicBezTo>
                <a:cubicBezTo>
                  <a:pt x="7125" y="16367"/>
                  <a:pt x="8891" y="16814"/>
                  <a:pt x="10657" y="16829"/>
                </a:cubicBezTo>
                <a:cubicBezTo>
                  <a:pt x="11849" y="16839"/>
                  <a:pt x="13056" y="16656"/>
                  <a:pt x="14219" y="16251"/>
                </a:cubicBezTo>
                <a:cubicBezTo>
                  <a:pt x="14893" y="17557"/>
                  <a:pt x="15674" y="18761"/>
                  <a:pt x="16470" y="19912"/>
                </a:cubicBezTo>
                <a:cubicBezTo>
                  <a:pt x="16765" y="20340"/>
                  <a:pt x="17065" y="20763"/>
                  <a:pt x="17364" y="21185"/>
                </a:cubicBezTo>
                <a:cubicBezTo>
                  <a:pt x="17627" y="21558"/>
                  <a:pt x="18111" y="21585"/>
                  <a:pt x="18371" y="21185"/>
                </a:cubicBezTo>
                <a:cubicBezTo>
                  <a:pt x="18632" y="20784"/>
                  <a:pt x="18653" y="20161"/>
                  <a:pt x="18371" y="19764"/>
                </a:cubicBezTo>
                <a:cubicBezTo>
                  <a:pt x="17429" y="18433"/>
                  <a:pt x="16486" y="17097"/>
                  <a:pt x="15659" y="15618"/>
                </a:cubicBezTo>
                <a:cubicBezTo>
                  <a:pt x="17088" y="14854"/>
                  <a:pt x="18427" y="13722"/>
                  <a:pt x="19508" y="12187"/>
                </a:cubicBezTo>
                <a:cubicBezTo>
                  <a:pt x="20689" y="10508"/>
                  <a:pt x="21568" y="8257"/>
                  <a:pt x="21505" y="5834"/>
                </a:cubicBezTo>
                <a:cubicBezTo>
                  <a:pt x="21474" y="4656"/>
                  <a:pt x="21243" y="3444"/>
                  <a:pt x="20759" y="2471"/>
                </a:cubicBezTo>
                <a:cubicBezTo>
                  <a:pt x="20497" y="1944"/>
                  <a:pt x="20201" y="1523"/>
                  <a:pt x="19839" y="1136"/>
                </a:cubicBezTo>
                <a:cubicBezTo>
                  <a:pt x="19538" y="814"/>
                  <a:pt x="19199" y="585"/>
                  <a:pt x="18846" y="394"/>
                </a:cubicBezTo>
                <a:close/>
                <a:moveTo>
                  <a:pt x="20055" y="6748"/>
                </a:moveTo>
                <a:cubicBezTo>
                  <a:pt x="19998" y="7252"/>
                  <a:pt x="19898" y="7743"/>
                  <a:pt x="19763" y="8216"/>
                </a:cubicBezTo>
                <a:cubicBezTo>
                  <a:pt x="19578" y="8799"/>
                  <a:pt x="19343" y="9347"/>
                  <a:pt x="19072" y="9859"/>
                </a:cubicBezTo>
                <a:cubicBezTo>
                  <a:pt x="18669" y="10573"/>
                  <a:pt x="18202" y="11210"/>
                  <a:pt x="17695" y="11775"/>
                </a:cubicBezTo>
                <a:cubicBezTo>
                  <a:pt x="17038" y="12477"/>
                  <a:pt x="16320" y="13056"/>
                  <a:pt x="15564" y="13520"/>
                </a:cubicBezTo>
                <a:cubicBezTo>
                  <a:pt x="15320" y="13661"/>
                  <a:pt x="15073" y="13791"/>
                  <a:pt x="14823" y="13909"/>
                </a:cubicBezTo>
                <a:cubicBezTo>
                  <a:pt x="14565" y="13313"/>
                  <a:pt x="14334" y="12694"/>
                  <a:pt x="14136" y="12051"/>
                </a:cubicBezTo>
                <a:cubicBezTo>
                  <a:pt x="13885" y="11183"/>
                  <a:pt x="13699" y="10279"/>
                  <a:pt x="13601" y="9350"/>
                </a:cubicBezTo>
                <a:cubicBezTo>
                  <a:pt x="13542" y="8647"/>
                  <a:pt x="13535" y="7937"/>
                  <a:pt x="13593" y="7233"/>
                </a:cubicBezTo>
                <a:cubicBezTo>
                  <a:pt x="13661" y="6608"/>
                  <a:pt x="13777" y="5995"/>
                  <a:pt x="13943" y="5407"/>
                </a:cubicBezTo>
                <a:cubicBezTo>
                  <a:pt x="14104" y="4891"/>
                  <a:pt x="14303" y="4401"/>
                  <a:pt x="14541" y="3948"/>
                </a:cubicBezTo>
                <a:cubicBezTo>
                  <a:pt x="14748" y="3588"/>
                  <a:pt x="14979" y="3258"/>
                  <a:pt x="15235" y="2967"/>
                </a:cubicBezTo>
                <a:cubicBezTo>
                  <a:pt x="15459" y="2735"/>
                  <a:pt x="15697" y="2535"/>
                  <a:pt x="15950" y="2372"/>
                </a:cubicBezTo>
                <a:cubicBezTo>
                  <a:pt x="16224" y="2221"/>
                  <a:pt x="16508" y="2114"/>
                  <a:pt x="16799" y="2048"/>
                </a:cubicBezTo>
                <a:cubicBezTo>
                  <a:pt x="17101" y="2001"/>
                  <a:pt x="17405" y="2001"/>
                  <a:pt x="17707" y="2047"/>
                </a:cubicBezTo>
                <a:cubicBezTo>
                  <a:pt x="17975" y="2108"/>
                  <a:pt x="18238" y="2207"/>
                  <a:pt x="18491" y="2346"/>
                </a:cubicBezTo>
                <a:cubicBezTo>
                  <a:pt x="18694" y="2477"/>
                  <a:pt x="18887" y="2634"/>
                  <a:pt x="19067" y="2818"/>
                </a:cubicBezTo>
                <a:cubicBezTo>
                  <a:pt x="19223" y="2999"/>
                  <a:pt x="19365" y="3199"/>
                  <a:pt x="19494" y="3419"/>
                </a:cubicBezTo>
                <a:cubicBezTo>
                  <a:pt x="19628" y="3679"/>
                  <a:pt x="19742" y="3957"/>
                  <a:pt x="19837" y="4249"/>
                </a:cubicBezTo>
                <a:cubicBezTo>
                  <a:pt x="19939" y="4617"/>
                  <a:pt x="20011" y="5000"/>
                  <a:pt x="20056" y="5390"/>
                </a:cubicBezTo>
                <a:cubicBezTo>
                  <a:pt x="20090" y="5842"/>
                  <a:pt x="20090" y="6296"/>
                  <a:pt x="20055" y="6748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pic>
        <p:nvPicPr>
          <p:cNvPr id="2" name="Picture Placeholder 10" descr="Picture Placeholder 10">
            <a:extLst>
              <a:ext uri="{FF2B5EF4-FFF2-40B4-BE49-F238E27FC236}">
                <a16:creationId xmlns:a16="http://schemas.microsoft.com/office/drawing/2014/main" id="{D7AB6A35-D2C5-677A-6AA2-7A0C76F8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76378" y="97106"/>
            <a:ext cx="500409" cy="474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Box 28"/>
          <p:cNvSpPr txBox="1"/>
          <p:nvPr/>
        </p:nvSpPr>
        <p:spPr>
          <a:xfrm>
            <a:off x="4981750" y="3753075"/>
            <a:ext cx="222850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/>
              <a:t>Płeć i stanowisko</a:t>
            </a:r>
          </a:p>
        </p:txBody>
      </p:sp>
      <p:sp>
        <p:nvSpPr>
          <p:cNvPr id="375" name="Oval 30"/>
          <p:cNvSpPr/>
          <p:nvPr/>
        </p:nvSpPr>
        <p:spPr>
          <a:xfrm>
            <a:off x="4567728" y="3700123"/>
            <a:ext cx="3056544" cy="502146"/>
          </a:xfrm>
          <a:prstGeom prst="ellipse">
            <a:avLst/>
          </a:prstGeom>
          <a:ln w="285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  <a:endParaRPr lang="pl-PL" noProof="0" dirty="0"/>
          </a:p>
        </p:txBody>
      </p:sp>
      <p:sp>
        <p:nvSpPr>
          <p:cNvPr id="376" name="Graphic 2"/>
          <p:cNvSpPr/>
          <p:nvPr/>
        </p:nvSpPr>
        <p:spPr>
          <a:xfrm rot="12481765">
            <a:off x="4564" y="69067"/>
            <a:ext cx="1822092" cy="1289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475" extrusionOk="0">
                <a:moveTo>
                  <a:pt x="18846" y="394"/>
                </a:moveTo>
                <a:cubicBezTo>
                  <a:pt x="18487" y="199"/>
                  <a:pt x="18114" y="103"/>
                  <a:pt x="17733" y="39"/>
                </a:cubicBezTo>
                <a:cubicBezTo>
                  <a:pt x="17405" y="-15"/>
                  <a:pt x="17072" y="-12"/>
                  <a:pt x="16745" y="45"/>
                </a:cubicBezTo>
                <a:cubicBezTo>
                  <a:pt x="15976" y="180"/>
                  <a:pt x="15236" y="515"/>
                  <a:pt x="14596" y="1148"/>
                </a:cubicBezTo>
                <a:cubicBezTo>
                  <a:pt x="13294" y="2437"/>
                  <a:pt x="12447" y="4518"/>
                  <a:pt x="12215" y="6729"/>
                </a:cubicBezTo>
                <a:cubicBezTo>
                  <a:pt x="12153" y="7330"/>
                  <a:pt x="12116" y="7929"/>
                  <a:pt x="12131" y="8537"/>
                </a:cubicBezTo>
                <a:cubicBezTo>
                  <a:pt x="12147" y="9194"/>
                  <a:pt x="12208" y="9854"/>
                  <a:pt x="12304" y="10498"/>
                </a:cubicBezTo>
                <a:cubicBezTo>
                  <a:pt x="12484" y="11719"/>
                  <a:pt x="12814" y="12900"/>
                  <a:pt x="13222" y="14004"/>
                </a:cubicBezTo>
                <a:cubicBezTo>
                  <a:pt x="13278" y="14154"/>
                  <a:pt x="13335" y="14303"/>
                  <a:pt x="13394" y="14452"/>
                </a:cubicBezTo>
                <a:cubicBezTo>
                  <a:pt x="13118" y="14532"/>
                  <a:pt x="12841" y="14601"/>
                  <a:pt x="12563" y="14657"/>
                </a:cubicBezTo>
                <a:cubicBezTo>
                  <a:pt x="11288" y="14885"/>
                  <a:pt x="10001" y="14858"/>
                  <a:pt x="8727" y="14630"/>
                </a:cubicBezTo>
                <a:cubicBezTo>
                  <a:pt x="7047" y="14298"/>
                  <a:pt x="5409" y="13637"/>
                  <a:pt x="3822" y="12799"/>
                </a:cubicBezTo>
                <a:cubicBezTo>
                  <a:pt x="3391" y="12571"/>
                  <a:pt x="2964" y="12330"/>
                  <a:pt x="2540" y="12080"/>
                </a:cubicBezTo>
                <a:cubicBezTo>
                  <a:pt x="2048" y="11784"/>
                  <a:pt x="1559" y="11476"/>
                  <a:pt x="1074" y="11159"/>
                </a:cubicBezTo>
                <a:cubicBezTo>
                  <a:pt x="896" y="11043"/>
                  <a:pt x="720" y="10982"/>
                  <a:pt x="525" y="11058"/>
                </a:cubicBezTo>
                <a:cubicBezTo>
                  <a:pt x="360" y="11122"/>
                  <a:pt x="180" y="11302"/>
                  <a:pt x="99" y="11520"/>
                </a:cubicBezTo>
                <a:cubicBezTo>
                  <a:pt x="12" y="11753"/>
                  <a:pt x="-32" y="12035"/>
                  <a:pt x="27" y="12294"/>
                </a:cubicBezTo>
                <a:cubicBezTo>
                  <a:pt x="81" y="12529"/>
                  <a:pt x="189" y="12786"/>
                  <a:pt x="355" y="12895"/>
                </a:cubicBezTo>
                <a:cubicBezTo>
                  <a:pt x="2002" y="13972"/>
                  <a:pt x="3687" y="14958"/>
                  <a:pt x="5432" y="15674"/>
                </a:cubicBezTo>
                <a:cubicBezTo>
                  <a:pt x="7125" y="16367"/>
                  <a:pt x="8891" y="16814"/>
                  <a:pt x="10657" y="16829"/>
                </a:cubicBezTo>
                <a:cubicBezTo>
                  <a:pt x="11849" y="16839"/>
                  <a:pt x="13056" y="16656"/>
                  <a:pt x="14219" y="16251"/>
                </a:cubicBezTo>
                <a:cubicBezTo>
                  <a:pt x="14893" y="17557"/>
                  <a:pt x="15674" y="18761"/>
                  <a:pt x="16470" y="19912"/>
                </a:cubicBezTo>
                <a:cubicBezTo>
                  <a:pt x="16765" y="20340"/>
                  <a:pt x="17065" y="20763"/>
                  <a:pt x="17364" y="21185"/>
                </a:cubicBezTo>
                <a:cubicBezTo>
                  <a:pt x="17627" y="21558"/>
                  <a:pt x="18111" y="21585"/>
                  <a:pt x="18371" y="21185"/>
                </a:cubicBezTo>
                <a:cubicBezTo>
                  <a:pt x="18632" y="20784"/>
                  <a:pt x="18653" y="20161"/>
                  <a:pt x="18371" y="19764"/>
                </a:cubicBezTo>
                <a:cubicBezTo>
                  <a:pt x="17429" y="18433"/>
                  <a:pt x="16486" y="17097"/>
                  <a:pt x="15659" y="15618"/>
                </a:cubicBezTo>
                <a:cubicBezTo>
                  <a:pt x="17088" y="14854"/>
                  <a:pt x="18427" y="13722"/>
                  <a:pt x="19508" y="12187"/>
                </a:cubicBezTo>
                <a:cubicBezTo>
                  <a:pt x="20689" y="10508"/>
                  <a:pt x="21568" y="8257"/>
                  <a:pt x="21505" y="5834"/>
                </a:cubicBezTo>
                <a:cubicBezTo>
                  <a:pt x="21474" y="4656"/>
                  <a:pt x="21243" y="3444"/>
                  <a:pt x="20759" y="2471"/>
                </a:cubicBezTo>
                <a:cubicBezTo>
                  <a:pt x="20497" y="1944"/>
                  <a:pt x="20201" y="1523"/>
                  <a:pt x="19839" y="1136"/>
                </a:cubicBezTo>
                <a:cubicBezTo>
                  <a:pt x="19538" y="814"/>
                  <a:pt x="19199" y="585"/>
                  <a:pt x="18846" y="394"/>
                </a:cubicBezTo>
                <a:close/>
                <a:moveTo>
                  <a:pt x="20055" y="6748"/>
                </a:moveTo>
                <a:cubicBezTo>
                  <a:pt x="19998" y="7252"/>
                  <a:pt x="19898" y="7743"/>
                  <a:pt x="19763" y="8216"/>
                </a:cubicBezTo>
                <a:cubicBezTo>
                  <a:pt x="19578" y="8799"/>
                  <a:pt x="19343" y="9347"/>
                  <a:pt x="19072" y="9859"/>
                </a:cubicBezTo>
                <a:cubicBezTo>
                  <a:pt x="18669" y="10573"/>
                  <a:pt x="18202" y="11210"/>
                  <a:pt x="17695" y="11775"/>
                </a:cubicBezTo>
                <a:cubicBezTo>
                  <a:pt x="17038" y="12477"/>
                  <a:pt x="16320" y="13056"/>
                  <a:pt x="15564" y="13520"/>
                </a:cubicBezTo>
                <a:cubicBezTo>
                  <a:pt x="15320" y="13661"/>
                  <a:pt x="15073" y="13791"/>
                  <a:pt x="14823" y="13909"/>
                </a:cubicBezTo>
                <a:cubicBezTo>
                  <a:pt x="14565" y="13313"/>
                  <a:pt x="14334" y="12694"/>
                  <a:pt x="14136" y="12051"/>
                </a:cubicBezTo>
                <a:cubicBezTo>
                  <a:pt x="13885" y="11183"/>
                  <a:pt x="13699" y="10279"/>
                  <a:pt x="13601" y="9350"/>
                </a:cubicBezTo>
                <a:cubicBezTo>
                  <a:pt x="13542" y="8647"/>
                  <a:pt x="13535" y="7937"/>
                  <a:pt x="13593" y="7233"/>
                </a:cubicBezTo>
                <a:cubicBezTo>
                  <a:pt x="13661" y="6608"/>
                  <a:pt x="13777" y="5995"/>
                  <a:pt x="13943" y="5407"/>
                </a:cubicBezTo>
                <a:cubicBezTo>
                  <a:pt x="14104" y="4891"/>
                  <a:pt x="14303" y="4401"/>
                  <a:pt x="14541" y="3948"/>
                </a:cubicBezTo>
                <a:cubicBezTo>
                  <a:pt x="14748" y="3588"/>
                  <a:pt x="14979" y="3258"/>
                  <a:pt x="15235" y="2967"/>
                </a:cubicBezTo>
                <a:cubicBezTo>
                  <a:pt x="15459" y="2735"/>
                  <a:pt x="15697" y="2535"/>
                  <a:pt x="15950" y="2372"/>
                </a:cubicBezTo>
                <a:cubicBezTo>
                  <a:pt x="16224" y="2221"/>
                  <a:pt x="16508" y="2114"/>
                  <a:pt x="16799" y="2048"/>
                </a:cubicBezTo>
                <a:cubicBezTo>
                  <a:pt x="17101" y="2001"/>
                  <a:pt x="17405" y="2001"/>
                  <a:pt x="17707" y="2047"/>
                </a:cubicBezTo>
                <a:cubicBezTo>
                  <a:pt x="17975" y="2108"/>
                  <a:pt x="18238" y="2207"/>
                  <a:pt x="18491" y="2346"/>
                </a:cubicBezTo>
                <a:cubicBezTo>
                  <a:pt x="18694" y="2477"/>
                  <a:pt x="18887" y="2634"/>
                  <a:pt x="19067" y="2818"/>
                </a:cubicBezTo>
                <a:cubicBezTo>
                  <a:pt x="19223" y="2999"/>
                  <a:pt x="19365" y="3199"/>
                  <a:pt x="19494" y="3419"/>
                </a:cubicBezTo>
                <a:cubicBezTo>
                  <a:pt x="19628" y="3679"/>
                  <a:pt x="19742" y="3957"/>
                  <a:pt x="19837" y="4249"/>
                </a:cubicBezTo>
                <a:cubicBezTo>
                  <a:pt x="19939" y="4617"/>
                  <a:pt x="20011" y="5000"/>
                  <a:pt x="20056" y="5390"/>
                </a:cubicBezTo>
                <a:cubicBezTo>
                  <a:pt x="20090" y="5842"/>
                  <a:pt x="20090" y="6296"/>
                  <a:pt x="20055" y="6748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377" name="Graphic 14"/>
          <p:cNvSpPr/>
          <p:nvPr/>
        </p:nvSpPr>
        <p:spPr>
          <a:xfrm rot="7651364">
            <a:off x="9881296" y="5399443"/>
            <a:ext cx="2703074" cy="121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378" name="TextBox 53"/>
          <p:cNvSpPr txBox="1"/>
          <p:nvPr/>
        </p:nvSpPr>
        <p:spPr>
          <a:xfrm>
            <a:off x="1262538" y="1231324"/>
            <a:ext cx="9666924" cy="2166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0000"/>
              </a:lnSpc>
              <a:defRPr sz="72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Wybrane </a:t>
            </a: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wyniki badań</a:t>
            </a:r>
          </a:p>
        </p:txBody>
      </p:sp>
      <p:sp>
        <p:nvSpPr>
          <p:cNvPr id="379" name="Graphic 14"/>
          <p:cNvSpPr/>
          <p:nvPr/>
        </p:nvSpPr>
        <p:spPr>
          <a:xfrm rot="19929044">
            <a:off x="-294959" y="5562989"/>
            <a:ext cx="2703073" cy="121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pic>
        <p:nvPicPr>
          <p:cNvPr id="2" name="Picture Placeholder 10" descr="Picture Placeholder 10">
            <a:extLst>
              <a:ext uri="{FF2B5EF4-FFF2-40B4-BE49-F238E27FC236}">
                <a16:creationId xmlns:a16="http://schemas.microsoft.com/office/drawing/2014/main" id="{A7D1D217-0E88-29BA-DF6A-082761ED80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76378" y="97106"/>
            <a:ext cx="500409" cy="474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Box 21"/>
          <p:cNvSpPr txBox="1"/>
          <p:nvPr/>
        </p:nvSpPr>
        <p:spPr>
          <a:xfrm>
            <a:off x="411542" y="542050"/>
            <a:ext cx="6143407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52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Wybrane </a:t>
            </a: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wyniki badań</a:t>
            </a:r>
          </a:p>
        </p:txBody>
      </p:sp>
      <p:sp>
        <p:nvSpPr>
          <p:cNvPr id="382" name="Graphic 14"/>
          <p:cNvSpPr/>
          <p:nvPr/>
        </p:nvSpPr>
        <p:spPr>
          <a:xfrm rot="3325025" flipH="1">
            <a:off x="4715585" y="-752110"/>
            <a:ext cx="3204118" cy="1440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graphicFrame>
        <p:nvGraphicFramePr>
          <p:cNvPr id="383" name="Wykres 3"/>
          <p:cNvGraphicFramePr/>
          <p:nvPr/>
        </p:nvGraphicFramePr>
        <p:xfrm>
          <a:off x="5468805" y="1052994"/>
          <a:ext cx="6190711" cy="546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4" name="Rectangle: Rounded Corners 22"/>
          <p:cNvSpPr/>
          <p:nvPr/>
        </p:nvSpPr>
        <p:spPr>
          <a:xfrm>
            <a:off x="206135" y="2345774"/>
            <a:ext cx="5114999" cy="4204534"/>
          </a:xfrm>
          <a:prstGeom prst="roundRect">
            <a:avLst>
              <a:gd name="adj" fmla="val 7187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385" name="Poczucie sensu i zaangażowanie…"/>
          <p:cNvSpPr txBox="1">
            <a:spLocks noGrp="1"/>
          </p:cNvSpPr>
          <p:nvPr>
            <p:ph type="body" sz="quarter" idx="4294967295"/>
          </p:nvPr>
        </p:nvSpPr>
        <p:spPr>
          <a:xfrm>
            <a:off x="418101" y="2703044"/>
            <a:ext cx="4691068" cy="3489994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 marL="0" indent="0">
              <a:buSzTx/>
              <a:buNone/>
              <a:defRPr sz="14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Poczucie sensu i zaangażowanie</a:t>
            </a:r>
          </a:p>
          <a:p>
            <a:pPr marL="228600" indent="-228600">
              <a:defRPr sz="14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Kierownicy i samodzielni specjaliści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: Mają wyższe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poczucie sensu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swojej pracy oraz silniejsze przekonanie, że ich działania mają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realny wpływ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na otoczenie i organizację. Czują się odpowiedzialni za wyniki pracy całego zespołu i postrzegają swoją rolę w firmie jako istotną z punktu widzenia rozwoju organizacji (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HC13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pPr marL="228600" indent="-228600">
              <a:defRPr sz="14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Pracownicy umysłowi i fizyczni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: Z kolei, ci pracownicy rzadziej deklarują poczucie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sprawczości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. Częściej czują, że ich praca ma charakter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rutynowy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lub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obowiązkowy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, a ich wpływ na organizację lub jej rozwój jest mniejszy. W przypadku pracowników fizycznych praca jest często traktowana jako jedynie sposób na zarobek, bez silnego związku z osobistymi aspiracjami czy rozwojem zawodowym (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HC14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</p:txBody>
      </p:sp>
      <p:sp>
        <p:nvSpPr>
          <p:cNvPr id="386" name="Dla pracy zawodowej jestem w stanie…"/>
          <p:cNvSpPr txBox="1"/>
          <p:nvPr/>
        </p:nvSpPr>
        <p:spPr>
          <a:xfrm>
            <a:off x="7988638" y="622157"/>
            <a:ext cx="390977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/>
            </a:lvl1pPr>
          </a:lstStyle>
          <a:p>
            <a:r>
              <a:rPr lang="pl-PL" noProof="0" dirty="0"/>
              <a:t>Dla pracy zawodowej jestem w stanie…</a:t>
            </a:r>
          </a:p>
        </p:txBody>
      </p:sp>
      <p:pic>
        <p:nvPicPr>
          <p:cNvPr id="2" name="Picture Placeholder 10" descr="Picture Placeholder 10">
            <a:extLst>
              <a:ext uri="{FF2B5EF4-FFF2-40B4-BE49-F238E27FC236}">
                <a16:creationId xmlns:a16="http://schemas.microsoft.com/office/drawing/2014/main" id="{C4BB73E8-64E8-F6C5-8ACB-18087B234E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76378" y="97106"/>
            <a:ext cx="500409" cy="474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Box 11"/>
          <p:cNvSpPr txBox="1">
            <a:spLocks noGrp="1"/>
          </p:cNvSpPr>
          <p:nvPr>
            <p:ph type="sldNum" sz="quarter" idx="2"/>
          </p:nvPr>
        </p:nvSpPr>
        <p:spPr>
          <a:xfrm>
            <a:off x="11703982" y="6354500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pl-PL" noProof="0"/>
              <a:t>24</a:t>
            </a:fld>
            <a:endParaRPr lang="pl-PL" noProof="0" dirty="0"/>
          </a:p>
        </p:txBody>
      </p:sp>
      <p:sp>
        <p:nvSpPr>
          <p:cNvPr id="389" name="TextBox 6"/>
          <p:cNvSpPr txBox="1"/>
          <p:nvPr/>
        </p:nvSpPr>
        <p:spPr>
          <a:xfrm>
            <a:off x="6359352" y="728222"/>
            <a:ext cx="5713734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8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Wybrane </a:t>
            </a: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wyniki badań</a:t>
            </a:r>
          </a:p>
        </p:txBody>
      </p:sp>
      <p:pic>
        <p:nvPicPr>
          <p:cNvPr id="390" name="Picture Placeholder 10" descr="Picture Placeholder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7526" y="177954"/>
            <a:ext cx="606210" cy="57450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91" name="Wykres 3"/>
          <p:cNvGraphicFramePr/>
          <p:nvPr/>
        </p:nvGraphicFramePr>
        <p:xfrm>
          <a:off x="191541" y="767849"/>
          <a:ext cx="5919525" cy="573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2" name="Rectangle: Rounded Corners 22"/>
          <p:cNvSpPr/>
          <p:nvPr/>
        </p:nvSpPr>
        <p:spPr>
          <a:xfrm>
            <a:off x="6658718" y="1911359"/>
            <a:ext cx="5115000" cy="3561347"/>
          </a:xfrm>
          <a:prstGeom prst="roundRect">
            <a:avLst>
              <a:gd name="adj" fmla="val 7187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393" name="Symbol zastępczy zawartości 2"/>
          <p:cNvSpPr txBox="1"/>
          <p:nvPr/>
        </p:nvSpPr>
        <p:spPr>
          <a:xfrm>
            <a:off x="6819398" y="2184592"/>
            <a:ext cx="4793639" cy="318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lnSpcReduction="10000"/>
          </a:bodyPr>
          <a:lstStyle/>
          <a:p>
            <a:pPr defTabSz="842619">
              <a:lnSpc>
                <a:spcPct val="90000"/>
              </a:lnSpc>
              <a:spcBef>
                <a:spcPts val="800"/>
              </a:spcBef>
              <a:buFont typeface="Arial"/>
              <a:defRPr sz="152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Gotowość do wysiłku i motywacja</a:t>
            </a:r>
          </a:p>
          <a:p>
            <a:pPr marL="210654" indent="-210654" defTabSz="842619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52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Kierownicy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: Wykazują najwyższą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gotowość do pracy w nadgodzinach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oraz poświęcenia prywatnego czasu na rzecz realizacji celów zawodowych. Są również skłonni do podejmowania inicjatyw wykraczających poza zakres obowiązków, widząc w tym sposób na dalszy rozwój firmy oraz własnej kariery (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HC15-16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pPr marL="210654" indent="-210654" defTabSz="842619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52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Pracownicy fizyczni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: Pracownicy tej grupy częściej sygnalizują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zmęczenie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wypalenie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lub brak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wpływu na swoje warunki pracy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, co obniża ich gotowość do dodatkowego wysiłku. W kontekście fizycznych obciążeń pracy mogą odczuwać większe zmęczenie i stres, co ogranicza ich zaangażowanie (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HC15-16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</p:txBody>
      </p:sp>
      <p:sp>
        <p:nvSpPr>
          <p:cNvPr id="394" name="Czas prywatny a praca zawodowa"/>
          <p:cNvSpPr txBox="1"/>
          <p:nvPr/>
        </p:nvSpPr>
        <p:spPr>
          <a:xfrm>
            <a:off x="1364865" y="393378"/>
            <a:ext cx="3367743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latin typeface="Aptos"/>
                <a:ea typeface="Aptos"/>
                <a:cs typeface="Aptos"/>
                <a:sym typeface="Aptos"/>
              </a:defRPr>
            </a:lvl1pPr>
          </a:lstStyle>
          <a:p>
            <a:r>
              <a:rPr lang="pl-PL" noProof="0" dirty="0"/>
              <a:t>Czas prywatny a praca zawodowa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Box 11"/>
          <p:cNvSpPr txBox="1">
            <a:spLocks noGrp="1"/>
          </p:cNvSpPr>
          <p:nvPr>
            <p:ph type="sldNum" sz="quarter" idx="2"/>
          </p:nvPr>
        </p:nvSpPr>
        <p:spPr>
          <a:xfrm>
            <a:off x="11703982" y="6354500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pl-PL" noProof="0"/>
              <a:t>25</a:t>
            </a:fld>
            <a:endParaRPr lang="pl-PL" noProof="0" dirty="0"/>
          </a:p>
        </p:txBody>
      </p:sp>
      <p:sp>
        <p:nvSpPr>
          <p:cNvPr id="397" name="TextBox 6"/>
          <p:cNvSpPr txBox="1"/>
          <p:nvPr/>
        </p:nvSpPr>
        <p:spPr>
          <a:xfrm>
            <a:off x="573157" y="651962"/>
            <a:ext cx="5713733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8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Wybrane </a:t>
            </a: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wyniki badań</a:t>
            </a:r>
          </a:p>
        </p:txBody>
      </p:sp>
      <p:pic>
        <p:nvPicPr>
          <p:cNvPr id="398" name="Picture Placeholder 10" descr="Picture Placeholder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89052" y="88512"/>
            <a:ext cx="475243" cy="450387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Rectangle: Rounded Corners 22"/>
          <p:cNvSpPr/>
          <p:nvPr/>
        </p:nvSpPr>
        <p:spPr>
          <a:xfrm>
            <a:off x="586551" y="1824576"/>
            <a:ext cx="5114999" cy="4204534"/>
          </a:xfrm>
          <a:prstGeom prst="roundRect">
            <a:avLst>
              <a:gd name="adj" fmla="val 7187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400" name="Symbol zastępczy zawartości 2"/>
          <p:cNvSpPr txBox="1"/>
          <p:nvPr/>
        </p:nvSpPr>
        <p:spPr>
          <a:xfrm>
            <a:off x="747231" y="2178570"/>
            <a:ext cx="4793639" cy="3496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813816">
              <a:lnSpc>
                <a:spcPct val="90000"/>
              </a:lnSpc>
              <a:spcBef>
                <a:spcPts val="800"/>
              </a:spcBef>
              <a:buFont typeface="Arial"/>
              <a:defRPr sz="1602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Kwestie finansowe i luka płacowa</a:t>
            </a:r>
          </a:p>
          <a:p>
            <a:pPr marL="203454" indent="-203454" defTabSz="813816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335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Kobiety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częściej niż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mężczyźni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wskazują na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niesprawiedliwość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w systemie wynagrodzeń i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brak adekwatności płacy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do wysiłku. Wskazują one na subiektywne poczucie, że wynagrodzenie, które otrzymują, nie odzwierciedla ich zaangażowania i wkładu w pracę.</a:t>
            </a:r>
          </a:p>
          <a:p>
            <a:pPr marL="203454" indent="-203454" defTabSz="813816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335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Przypuszczalnie wynika to z utrwalonej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luki płacowej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 w Polsce. Te wyniki dotykają szerokiego problemu widocznego w skali globalnej i analizowanego wielokrotnie w innych badaniach. </a:t>
            </a:r>
          </a:p>
          <a:p>
            <a:pPr marL="203454" indent="-203454" defTabSz="813816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335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Raport „Kobiety, rynek pracy i równość płac” wskazuje, że mimo wyższego poziomu wykształcenia kobiety często pracują na niższych stanowiskach oraz w sfeminizowanych sektorach gospodarki, które są gorzej opłacane i mniej prestiżowe.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Taka segregacja zawodowa przyczynia się do poczucia niesprawiedliwości płacowej wśród kobiet.</a:t>
            </a:r>
          </a:p>
        </p:txBody>
      </p:sp>
      <p:graphicFrame>
        <p:nvGraphicFramePr>
          <p:cNvPr id="401" name="Wykres 3"/>
          <p:cNvGraphicFramePr/>
          <p:nvPr/>
        </p:nvGraphicFramePr>
        <p:xfrm>
          <a:off x="5975633" y="1214455"/>
          <a:ext cx="5600030" cy="542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2" name="pole tekstowe 4"/>
          <p:cNvSpPr txBox="1"/>
          <p:nvPr/>
        </p:nvSpPr>
        <p:spPr>
          <a:xfrm>
            <a:off x="7023415" y="612982"/>
            <a:ext cx="4369447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 b="1">
                <a:latin typeface="Aptos"/>
                <a:ea typeface="Aptos"/>
                <a:cs typeface="Aptos"/>
                <a:sym typeface="Aptos"/>
              </a:defRPr>
            </a:lvl1pPr>
          </a:lstStyle>
          <a:p>
            <a:r>
              <a:rPr lang="pl-PL" noProof="0" dirty="0"/>
              <a:t>Gdyby była taka możliwość, to co w swojej pracy starałabym/starałbym się zmienić?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Box 11"/>
          <p:cNvSpPr txBox="1">
            <a:spLocks noGrp="1"/>
          </p:cNvSpPr>
          <p:nvPr>
            <p:ph type="sldNum" sz="quarter" idx="2"/>
          </p:nvPr>
        </p:nvSpPr>
        <p:spPr>
          <a:xfrm>
            <a:off x="11703982" y="6354500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pl-PL" noProof="0"/>
              <a:t>26</a:t>
            </a:fld>
            <a:endParaRPr lang="pl-PL" noProof="0" dirty="0"/>
          </a:p>
        </p:txBody>
      </p:sp>
      <p:sp>
        <p:nvSpPr>
          <p:cNvPr id="405" name="TextBox 6"/>
          <p:cNvSpPr txBox="1"/>
          <p:nvPr/>
        </p:nvSpPr>
        <p:spPr>
          <a:xfrm>
            <a:off x="6368885" y="775884"/>
            <a:ext cx="5713733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8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Wybrane </a:t>
            </a: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wyniki badań</a:t>
            </a:r>
          </a:p>
        </p:txBody>
      </p:sp>
      <p:pic>
        <p:nvPicPr>
          <p:cNvPr id="406" name="Picture Placeholder 10" descr="Picture Placeholder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866" y="111227"/>
            <a:ext cx="606210" cy="574505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Rectangle: Rounded Corners 22"/>
          <p:cNvSpPr/>
          <p:nvPr/>
        </p:nvSpPr>
        <p:spPr>
          <a:xfrm>
            <a:off x="6668252" y="1965794"/>
            <a:ext cx="5114999" cy="3874436"/>
          </a:xfrm>
          <a:prstGeom prst="roundRect">
            <a:avLst>
              <a:gd name="adj" fmla="val 7799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408" name="Symbol zastępczy zawartości 2"/>
          <p:cNvSpPr txBox="1"/>
          <p:nvPr/>
        </p:nvSpPr>
        <p:spPr>
          <a:xfrm>
            <a:off x="6828932" y="2264362"/>
            <a:ext cx="4793639" cy="3277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740663">
              <a:lnSpc>
                <a:spcPct val="90000"/>
              </a:lnSpc>
              <a:spcBef>
                <a:spcPts val="800"/>
              </a:spcBef>
              <a:buFont typeface="Arial"/>
              <a:defRPr sz="162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Obciążenia pozazawodowe i podział obowiązków domowych</a:t>
            </a:r>
          </a:p>
          <a:p>
            <a:pPr marL="185165" indent="-185165" defTabSz="740663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62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Z badań niebezpośrednio wynika, że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kobiety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 częściej ponoszą główny ciężar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obowiązków domowych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opiekuńczych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. To ogranicza ich dostępność do nadgodzin, pracy po godzinach, a także do szkoleń czy uczestnictwa w projektach wykraczających poza zwykłe obowiązki.</a:t>
            </a:r>
          </a:p>
          <a:p>
            <a:pPr marL="185165" indent="-185165" defTabSz="740663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162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Brak czasu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na dodatkowe obowiązki zawodowe lub edukacyjne ma wpływ na ich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możliwości awansu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, ponieważ nie mogą one w pełni angażować się w zadania wykraczające poza codzienne obowiązki zawodowe i rodzinne.</a:t>
            </a:r>
          </a:p>
        </p:txBody>
      </p:sp>
      <p:graphicFrame>
        <p:nvGraphicFramePr>
          <p:cNvPr id="409" name="Wykres 5"/>
          <p:cNvGraphicFramePr/>
          <p:nvPr/>
        </p:nvGraphicFramePr>
        <p:xfrm>
          <a:off x="159794" y="1163972"/>
          <a:ext cx="5562426" cy="520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" name="Dla pracy zawodowej jestem w stanie…?"/>
          <p:cNvSpPr txBox="1"/>
          <p:nvPr/>
        </p:nvSpPr>
        <p:spPr>
          <a:xfrm>
            <a:off x="1688932" y="641221"/>
            <a:ext cx="403389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>
                <a:latin typeface="Aptos"/>
                <a:ea typeface="Aptos"/>
                <a:cs typeface="Aptos"/>
                <a:sym typeface="Aptos"/>
              </a:defRPr>
            </a:lvl1pPr>
          </a:lstStyle>
          <a:p>
            <a:r>
              <a:rPr lang="pl-PL" noProof="0" dirty="0"/>
              <a:t>Dla pracy zawodowej jestem w stanie…?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11"/>
          <p:cNvSpPr txBox="1">
            <a:spLocks noGrp="1"/>
          </p:cNvSpPr>
          <p:nvPr>
            <p:ph type="sldNum" sz="quarter" idx="2"/>
          </p:nvPr>
        </p:nvSpPr>
        <p:spPr>
          <a:xfrm>
            <a:off x="11703982" y="6354500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pl-PL" noProof="0"/>
              <a:t>27</a:t>
            </a:fld>
            <a:endParaRPr lang="pl-PL" noProof="0" dirty="0"/>
          </a:p>
        </p:txBody>
      </p:sp>
      <p:sp>
        <p:nvSpPr>
          <p:cNvPr id="413" name="TextBox 6"/>
          <p:cNvSpPr txBox="1"/>
          <p:nvPr/>
        </p:nvSpPr>
        <p:spPr>
          <a:xfrm>
            <a:off x="6368885" y="775884"/>
            <a:ext cx="5713733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8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Wybrane </a:t>
            </a: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wyniki badań</a:t>
            </a:r>
          </a:p>
        </p:txBody>
      </p:sp>
      <p:pic>
        <p:nvPicPr>
          <p:cNvPr id="414" name="Picture Placeholder 10" descr="Picture Placeholder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866" y="111227"/>
            <a:ext cx="606210" cy="574505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Rectangle: Rounded Corners 22"/>
          <p:cNvSpPr/>
          <p:nvPr/>
        </p:nvSpPr>
        <p:spPr>
          <a:xfrm>
            <a:off x="6473023" y="1736047"/>
            <a:ext cx="5310228" cy="4791413"/>
          </a:xfrm>
          <a:prstGeom prst="roundRect">
            <a:avLst>
              <a:gd name="adj" fmla="val 6307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416" name="Wpływ płci na ocenę motywatorów…"/>
          <p:cNvSpPr txBox="1">
            <a:spLocks noGrp="1"/>
          </p:cNvSpPr>
          <p:nvPr>
            <p:ph type="body" sz="half" idx="4294967295"/>
          </p:nvPr>
        </p:nvSpPr>
        <p:spPr>
          <a:xfrm>
            <a:off x="6606913" y="2036662"/>
            <a:ext cx="5042449" cy="4190183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 marL="0" indent="0">
              <a:lnSpc>
                <a:spcPct val="81000"/>
              </a:lnSpc>
              <a:spcBef>
                <a:spcPts val="1200"/>
              </a:spcBef>
              <a:buSzTx/>
              <a:buNone/>
              <a:defRPr sz="16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Wpływ płci na ocenę motywatorów</a:t>
            </a:r>
            <a:endParaRPr lang="pl-PL" sz="1800" noProof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81000"/>
              </a:lnSpc>
              <a:spcBef>
                <a:spcPts val="1200"/>
              </a:spcBef>
              <a:defRPr sz="16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Kobiety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częściej niż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mężczyźni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reagują na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czynniki społeczne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, takie jak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szacunek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atmosfera w pracy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równe traktowanie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. To sugeruje, że kobiety cenią sobie bardziej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harmonię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dobrą atmosferę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w miejscu pracy, co może wpływać na ich satysfakcję zawodową i motywację.</a:t>
            </a:r>
            <a:endParaRPr lang="pl-PL" sz="2500" noProof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81000"/>
              </a:lnSpc>
              <a:spcBef>
                <a:spcPts val="1200"/>
              </a:spcBef>
              <a:defRPr sz="16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Mężczyźni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częściej wskazywali na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motywatory związane z władzą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rozwojem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osiągnięciami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zawodowymi, co może być wynikiem kulturowych oczekiwań, które nakładają na mężczyzn presję osiągania sukcesów w tradycyjnie rozumianych kategoriach, takich jak stanowiska kierownicze i prestiżowe projekty.</a:t>
            </a:r>
            <a:endParaRPr lang="pl-PL" sz="2500" noProof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81000"/>
              </a:lnSpc>
              <a:spcBef>
                <a:spcPts val="1200"/>
              </a:spcBef>
              <a:defRPr sz="1600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Kobiety częściej dostrzegają niesprawiedliwość płacową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, co wskazuje na konieczność uwzględnienia równości płacowej i równych możliwości rozwoju w organizacjach (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HC18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</p:txBody>
      </p:sp>
      <p:graphicFrame>
        <p:nvGraphicFramePr>
          <p:cNvPr id="417" name="Wykres 3"/>
          <p:cNvGraphicFramePr/>
          <p:nvPr/>
        </p:nvGraphicFramePr>
        <p:xfrm>
          <a:off x="638071" y="1593401"/>
          <a:ext cx="4941365" cy="479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8" name="Jak ocenia Pani/Pan swój poziom motywacji do pracy zawodowej?"/>
          <p:cNvSpPr txBox="1"/>
          <p:nvPr/>
        </p:nvSpPr>
        <p:spPr>
          <a:xfrm>
            <a:off x="1608998" y="706034"/>
            <a:ext cx="3079633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b="1">
                <a:latin typeface="Aptos"/>
                <a:ea typeface="Aptos"/>
                <a:cs typeface="Aptos"/>
                <a:sym typeface="Aptos"/>
              </a:defRPr>
            </a:lvl1pPr>
          </a:lstStyle>
          <a:p>
            <a:r>
              <a:rPr lang="pl-PL" noProof="0" dirty="0"/>
              <a:t>Jak ocenia Pani/Pan swój poziom motywacji do pracy zawodowej?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Box 17"/>
          <p:cNvSpPr txBox="1"/>
          <p:nvPr/>
        </p:nvSpPr>
        <p:spPr>
          <a:xfrm>
            <a:off x="152089" y="1378351"/>
            <a:ext cx="5182360" cy="301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42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Wybrane </a:t>
            </a: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wyniki badań</a:t>
            </a:r>
            <a:r>
              <a:rPr lang="pl-PL" noProof="0" dirty="0"/>
              <a:t> – weryfikacja hipotez badawczych dla </a:t>
            </a: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stanowiska i płci</a:t>
            </a:r>
          </a:p>
        </p:txBody>
      </p:sp>
      <p:sp>
        <p:nvSpPr>
          <p:cNvPr id="421" name="Graphic 14"/>
          <p:cNvSpPr/>
          <p:nvPr/>
        </p:nvSpPr>
        <p:spPr>
          <a:xfrm rot="11764390" flipH="1">
            <a:off x="1063559" y="4582175"/>
            <a:ext cx="3204118" cy="1440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422" name="Graphic 2"/>
          <p:cNvSpPr/>
          <p:nvPr/>
        </p:nvSpPr>
        <p:spPr>
          <a:xfrm rot="2225579">
            <a:off x="2778608" y="-694913"/>
            <a:ext cx="2395454" cy="169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475" extrusionOk="0">
                <a:moveTo>
                  <a:pt x="18846" y="394"/>
                </a:moveTo>
                <a:cubicBezTo>
                  <a:pt x="18487" y="199"/>
                  <a:pt x="18114" y="103"/>
                  <a:pt x="17733" y="39"/>
                </a:cubicBezTo>
                <a:cubicBezTo>
                  <a:pt x="17405" y="-15"/>
                  <a:pt x="17072" y="-12"/>
                  <a:pt x="16745" y="45"/>
                </a:cubicBezTo>
                <a:cubicBezTo>
                  <a:pt x="15976" y="180"/>
                  <a:pt x="15236" y="515"/>
                  <a:pt x="14596" y="1148"/>
                </a:cubicBezTo>
                <a:cubicBezTo>
                  <a:pt x="13294" y="2437"/>
                  <a:pt x="12447" y="4518"/>
                  <a:pt x="12215" y="6729"/>
                </a:cubicBezTo>
                <a:cubicBezTo>
                  <a:pt x="12153" y="7330"/>
                  <a:pt x="12116" y="7929"/>
                  <a:pt x="12131" y="8537"/>
                </a:cubicBezTo>
                <a:cubicBezTo>
                  <a:pt x="12147" y="9194"/>
                  <a:pt x="12208" y="9854"/>
                  <a:pt x="12304" y="10498"/>
                </a:cubicBezTo>
                <a:cubicBezTo>
                  <a:pt x="12484" y="11719"/>
                  <a:pt x="12814" y="12900"/>
                  <a:pt x="13222" y="14004"/>
                </a:cubicBezTo>
                <a:cubicBezTo>
                  <a:pt x="13278" y="14154"/>
                  <a:pt x="13335" y="14303"/>
                  <a:pt x="13394" y="14452"/>
                </a:cubicBezTo>
                <a:cubicBezTo>
                  <a:pt x="13118" y="14532"/>
                  <a:pt x="12841" y="14601"/>
                  <a:pt x="12563" y="14657"/>
                </a:cubicBezTo>
                <a:cubicBezTo>
                  <a:pt x="11288" y="14885"/>
                  <a:pt x="10001" y="14858"/>
                  <a:pt x="8727" y="14630"/>
                </a:cubicBezTo>
                <a:cubicBezTo>
                  <a:pt x="7047" y="14298"/>
                  <a:pt x="5409" y="13637"/>
                  <a:pt x="3822" y="12799"/>
                </a:cubicBezTo>
                <a:cubicBezTo>
                  <a:pt x="3391" y="12571"/>
                  <a:pt x="2964" y="12330"/>
                  <a:pt x="2540" y="12080"/>
                </a:cubicBezTo>
                <a:cubicBezTo>
                  <a:pt x="2048" y="11784"/>
                  <a:pt x="1559" y="11476"/>
                  <a:pt x="1074" y="11159"/>
                </a:cubicBezTo>
                <a:cubicBezTo>
                  <a:pt x="896" y="11043"/>
                  <a:pt x="720" y="10982"/>
                  <a:pt x="525" y="11058"/>
                </a:cubicBezTo>
                <a:cubicBezTo>
                  <a:pt x="360" y="11122"/>
                  <a:pt x="180" y="11302"/>
                  <a:pt x="99" y="11520"/>
                </a:cubicBezTo>
                <a:cubicBezTo>
                  <a:pt x="12" y="11753"/>
                  <a:pt x="-32" y="12035"/>
                  <a:pt x="27" y="12294"/>
                </a:cubicBezTo>
                <a:cubicBezTo>
                  <a:pt x="81" y="12529"/>
                  <a:pt x="189" y="12786"/>
                  <a:pt x="355" y="12895"/>
                </a:cubicBezTo>
                <a:cubicBezTo>
                  <a:pt x="2002" y="13972"/>
                  <a:pt x="3687" y="14958"/>
                  <a:pt x="5432" y="15674"/>
                </a:cubicBezTo>
                <a:cubicBezTo>
                  <a:pt x="7125" y="16367"/>
                  <a:pt x="8891" y="16814"/>
                  <a:pt x="10657" y="16829"/>
                </a:cubicBezTo>
                <a:cubicBezTo>
                  <a:pt x="11849" y="16839"/>
                  <a:pt x="13056" y="16656"/>
                  <a:pt x="14219" y="16251"/>
                </a:cubicBezTo>
                <a:cubicBezTo>
                  <a:pt x="14893" y="17557"/>
                  <a:pt x="15674" y="18761"/>
                  <a:pt x="16470" y="19912"/>
                </a:cubicBezTo>
                <a:cubicBezTo>
                  <a:pt x="16765" y="20340"/>
                  <a:pt x="17065" y="20763"/>
                  <a:pt x="17364" y="21185"/>
                </a:cubicBezTo>
                <a:cubicBezTo>
                  <a:pt x="17627" y="21558"/>
                  <a:pt x="18111" y="21585"/>
                  <a:pt x="18371" y="21185"/>
                </a:cubicBezTo>
                <a:cubicBezTo>
                  <a:pt x="18632" y="20784"/>
                  <a:pt x="18653" y="20161"/>
                  <a:pt x="18371" y="19764"/>
                </a:cubicBezTo>
                <a:cubicBezTo>
                  <a:pt x="17429" y="18433"/>
                  <a:pt x="16486" y="17097"/>
                  <a:pt x="15659" y="15618"/>
                </a:cubicBezTo>
                <a:cubicBezTo>
                  <a:pt x="17088" y="14854"/>
                  <a:pt x="18427" y="13722"/>
                  <a:pt x="19508" y="12187"/>
                </a:cubicBezTo>
                <a:cubicBezTo>
                  <a:pt x="20689" y="10508"/>
                  <a:pt x="21568" y="8257"/>
                  <a:pt x="21505" y="5834"/>
                </a:cubicBezTo>
                <a:cubicBezTo>
                  <a:pt x="21474" y="4656"/>
                  <a:pt x="21243" y="3444"/>
                  <a:pt x="20759" y="2471"/>
                </a:cubicBezTo>
                <a:cubicBezTo>
                  <a:pt x="20497" y="1944"/>
                  <a:pt x="20201" y="1523"/>
                  <a:pt x="19839" y="1136"/>
                </a:cubicBezTo>
                <a:cubicBezTo>
                  <a:pt x="19538" y="814"/>
                  <a:pt x="19199" y="585"/>
                  <a:pt x="18846" y="394"/>
                </a:cubicBezTo>
                <a:close/>
                <a:moveTo>
                  <a:pt x="20055" y="6748"/>
                </a:moveTo>
                <a:cubicBezTo>
                  <a:pt x="19998" y="7252"/>
                  <a:pt x="19898" y="7743"/>
                  <a:pt x="19763" y="8216"/>
                </a:cubicBezTo>
                <a:cubicBezTo>
                  <a:pt x="19578" y="8799"/>
                  <a:pt x="19343" y="9347"/>
                  <a:pt x="19072" y="9859"/>
                </a:cubicBezTo>
                <a:cubicBezTo>
                  <a:pt x="18669" y="10573"/>
                  <a:pt x="18202" y="11210"/>
                  <a:pt x="17695" y="11775"/>
                </a:cubicBezTo>
                <a:cubicBezTo>
                  <a:pt x="17038" y="12477"/>
                  <a:pt x="16320" y="13056"/>
                  <a:pt x="15564" y="13520"/>
                </a:cubicBezTo>
                <a:cubicBezTo>
                  <a:pt x="15320" y="13661"/>
                  <a:pt x="15073" y="13791"/>
                  <a:pt x="14823" y="13909"/>
                </a:cubicBezTo>
                <a:cubicBezTo>
                  <a:pt x="14565" y="13313"/>
                  <a:pt x="14334" y="12694"/>
                  <a:pt x="14136" y="12051"/>
                </a:cubicBezTo>
                <a:cubicBezTo>
                  <a:pt x="13885" y="11183"/>
                  <a:pt x="13699" y="10279"/>
                  <a:pt x="13601" y="9350"/>
                </a:cubicBezTo>
                <a:cubicBezTo>
                  <a:pt x="13542" y="8647"/>
                  <a:pt x="13535" y="7937"/>
                  <a:pt x="13593" y="7233"/>
                </a:cubicBezTo>
                <a:cubicBezTo>
                  <a:pt x="13661" y="6608"/>
                  <a:pt x="13777" y="5995"/>
                  <a:pt x="13943" y="5407"/>
                </a:cubicBezTo>
                <a:cubicBezTo>
                  <a:pt x="14104" y="4891"/>
                  <a:pt x="14303" y="4401"/>
                  <a:pt x="14541" y="3948"/>
                </a:cubicBezTo>
                <a:cubicBezTo>
                  <a:pt x="14748" y="3588"/>
                  <a:pt x="14979" y="3258"/>
                  <a:pt x="15235" y="2967"/>
                </a:cubicBezTo>
                <a:cubicBezTo>
                  <a:pt x="15459" y="2735"/>
                  <a:pt x="15697" y="2535"/>
                  <a:pt x="15950" y="2372"/>
                </a:cubicBezTo>
                <a:cubicBezTo>
                  <a:pt x="16224" y="2221"/>
                  <a:pt x="16508" y="2114"/>
                  <a:pt x="16799" y="2048"/>
                </a:cubicBezTo>
                <a:cubicBezTo>
                  <a:pt x="17101" y="2001"/>
                  <a:pt x="17405" y="2001"/>
                  <a:pt x="17707" y="2047"/>
                </a:cubicBezTo>
                <a:cubicBezTo>
                  <a:pt x="17975" y="2108"/>
                  <a:pt x="18238" y="2207"/>
                  <a:pt x="18491" y="2346"/>
                </a:cubicBezTo>
                <a:cubicBezTo>
                  <a:pt x="18694" y="2477"/>
                  <a:pt x="18887" y="2634"/>
                  <a:pt x="19067" y="2818"/>
                </a:cubicBezTo>
                <a:cubicBezTo>
                  <a:pt x="19223" y="2999"/>
                  <a:pt x="19365" y="3199"/>
                  <a:pt x="19494" y="3419"/>
                </a:cubicBezTo>
                <a:cubicBezTo>
                  <a:pt x="19628" y="3679"/>
                  <a:pt x="19742" y="3957"/>
                  <a:pt x="19837" y="4249"/>
                </a:cubicBezTo>
                <a:cubicBezTo>
                  <a:pt x="19939" y="4617"/>
                  <a:pt x="20011" y="5000"/>
                  <a:pt x="20056" y="5390"/>
                </a:cubicBezTo>
                <a:cubicBezTo>
                  <a:pt x="20090" y="5842"/>
                  <a:pt x="20090" y="6296"/>
                  <a:pt x="20055" y="6748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graphicFrame>
        <p:nvGraphicFramePr>
          <p:cNvPr id="423" name="Tabela 3"/>
          <p:cNvGraphicFramePr/>
          <p:nvPr>
            <p:extLst>
              <p:ext uri="{D42A27DB-BD31-4B8C-83A1-F6EECF244321}">
                <p14:modId xmlns:p14="http://schemas.microsoft.com/office/powerpoint/2010/main" val="2478760499"/>
              </p:ext>
            </p:extLst>
          </p:nvPr>
        </p:nvGraphicFramePr>
        <p:xfrm>
          <a:off x="6096000" y="403271"/>
          <a:ext cx="5169283" cy="4962599"/>
        </p:xfrm>
        <a:graphic>
          <a:graphicData uri="http://schemas.openxmlformats.org/drawingml/2006/table">
            <a:tbl>
              <a:tblPr firstRow="1" firstCol="1" bandRow="1">
                <a:tableStyleId>{CF821DB8-F4EB-4A41-A1BA-3FCAFE7338EE}</a:tableStyleId>
              </a:tblPr>
              <a:tblGrid>
                <a:gridCol w="665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1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Lp.</a:t>
                      </a:r>
                    </a:p>
                  </a:txBody>
                  <a:tcPr marL="0" marR="0" marT="0" marB="0" horzOverflow="overflow">
                    <a:lnL w="25400">
                      <a:solidFill>
                        <a:srgbClr val="000000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Hipotezy cząstkowe dla stanowiska i płci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Weryfikacja</a:t>
                      </a:r>
                    </a:p>
                  </a:txBody>
                  <a:tcPr marL="0" marR="0" marT="0" marB="0" horzOverflow="overflow">
                    <a:lnR w="25400">
                      <a:solidFill>
                        <a:srgbClr val="000000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9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HC13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200" noProof="0" dirty="0"/>
                        <a:t>Osoby na stanowiskach kierowniczych, bardziej niż pracownicy fizyczni i umysłowi cenią możliwość kreatywnego działania, poczucie sensu wykonywanej pracy oraz odpowiedzialność.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200" noProof="0" dirty="0"/>
                        <a:t>pozytywna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0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HC14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200" noProof="0" dirty="0"/>
                        <a:t>Pracownicy fizyczni częściej niż inne grupy zawodowe odczuwają negatywne skutki hierarchicznej struktury pracy.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200" noProof="0" dirty="0"/>
                        <a:t>pozytywna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0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HC15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200" noProof="0" dirty="0"/>
                        <a:t>Zajmowane stanowisko i rola w organizacji mają istotny wpływ na gotowość do poświęceń zawodowych.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200" noProof="0" dirty="0"/>
                        <a:t>pozytywna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0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HC16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200" noProof="0" dirty="0"/>
                        <a:t>Poziom motywacji do pracy jest silnie powiązany z rolą pracownika w organizacji, w tym głównie z zajmowanym stanowiskiem.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200" noProof="0" dirty="0"/>
                        <a:t>pozytywna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0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HC17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200" noProof="0" dirty="0"/>
                        <a:t>Dobry klimat organizacyjny pozostaje uniwersalnym czynnikiem wpływającym na motywację pracowników.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200" noProof="0" dirty="0"/>
                        <a:t>pozytywna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pl-PL" sz="1300" b="1" noProof="0" dirty="0">
                          <a:solidFill>
                            <a:srgbClr val="FFFFFF"/>
                          </a:solidFill>
                        </a:rPr>
                        <a:t>HC18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200" noProof="0" dirty="0"/>
                        <a:t>Kobiety częściej niż mężczyźni postrzegają wynagrodzenie jako kluczowy problem w miejscu pracy, co wynika z różnic płacowych oraz poczucia niesprawiedliwości finansowej.</a:t>
                      </a:r>
                    </a:p>
                  </a:txBody>
                  <a:tcPr marL="0" marR="0" marT="0" marB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lang="pl-PL" sz="1200" noProof="0" dirty="0"/>
                        <a:t>pozytywna</a:t>
                      </a:r>
                    </a:p>
                  </a:txBody>
                  <a:tcPr marL="0" marR="0" marT="0" marB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4" name="Strzałka: w prawo 2"/>
          <p:cNvSpPr/>
          <p:nvPr/>
        </p:nvSpPr>
        <p:spPr>
          <a:xfrm>
            <a:off x="5660326" y="4807252"/>
            <a:ext cx="410206" cy="2456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9ED5"/>
          </a:solidFill>
          <a:ln w="19050">
            <a:solidFill>
              <a:srgbClr val="06435A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endParaRPr lang="pl-PL" noProof="0" dirty="0"/>
          </a:p>
        </p:txBody>
      </p:sp>
      <p:pic>
        <p:nvPicPr>
          <p:cNvPr id="3" name="Picture Placeholder 10" descr="Picture Placeholder 10">
            <a:extLst>
              <a:ext uri="{FF2B5EF4-FFF2-40B4-BE49-F238E27FC236}">
                <a16:creationId xmlns:a16="http://schemas.microsoft.com/office/drawing/2014/main" id="{95F02D8F-B7ED-26B5-5833-059BBE82B4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95854" y="152887"/>
            <a:ext cx="606210" cy="57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FC445BFA-B79C-88FE-B8D8-734353137A72}"/>
              </a:ext>
            </a:extLst>
          </p:cNvPr>
          <p:cNvSpPr/>
          <p:nvPr/>
        </p:nvSpPr>
        <p:spPr>
          <a:xfrm>
            <a:off x="1669985" y="5469401"/>
            <a:ext cx="8312708" cy="1160781"/>
          </a:xfrm>
          <a:prstGeom prst="roundRect">
            <a:avLst>
              <a:gd name="adj" fmla="val 12212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B78FA50-1887-53CA-0BD6-4BA49B1FC8A4}"/>
              </a:ext>
            </a:extLst>
          </p:cNvPr>
          <p:cNvSpPr txBox="1"/>
          <p:nvPr/>
        </p:nvSpPr>
        <p:spPr>
          <a:xfrm>
            <a:off x="1831061" y="5511182"/>
            <a:ext cx="8054085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16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Ostatecznie </a:t>
            </a:r>
            <a:r>
              <a:rPr lang="pl-PL" sz="16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potwierdzono</a:t>
            </a:r>
            <a:r>
              <a:rPr lang="pl-PL" sz="16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l-PL" sz="16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główną hipotezę </a:t>
            </a:r>
            <a:r>
              <a:rPr lang="pl-PL" sz="16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badania: </a:t>
            </a:r>
            <a:r>
              <a:rPr lang="pl-PL" sz="16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Przynależność do konkretnego pokolenia ma mniejsze znaczenie dla motywacji do pracy niż czynniki związane z organizacją pracy, zajmowanym stanowiskiem oraz indywidualnymi cechami i potrzebami pracowników.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raphic 14"/>
          <p:cNvSpPr/>
          <p:nvPr/>
        </p:nvSpPr>
        <p:spPr>
          <a:xfrm rot="18792913" flipH="1">
            <a:off x="2567238" y="5998145"/>
            <a:ext cx="2609282" cy="1173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427" name="TextBox 13"/>
          <p:cNvSpPr txBox="1"/>
          <p:nvPr/>
        </p:nvSpPr>
        <p:spPr>
          <a:xfrm>
            <a:off x="579847" y="554768"/>
            <a:ext cx="10186471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 b="1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/>
              <a:t>Wnioski</a:t>
            </a:r>
          </a:p>
        </p:txBody>
      </p:sp>
      <p:sp>
        <p:nvSpPr>
          <p:cNvPr id="428" name="Rectangle: Rounded Corners 22"/>
          <p:cNvSpPr/>
          <p:nvPr/>
        </p:nvSpPr>
        <p:spPr>
          <a:xfrm>
            <a:off x="498401" y="2152891"/>
            <a:ext cx="4507186" cy="3765482"/>
          </a:xfrm>
          <a:prstGeom prst="roundRect">
            <a:avLst>
              <a:gd name="adj" fmla="val 7187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429" name="Rectangle: Rounded Corners 31"/>
          <p:cNvSpPr/>
          <p:nvPr/>
        </p:nvSpPr>
        <p:spPr>
          <a:xfrm>
            <a:off x="5605499" y="272057"/>
            <a:ext cx="6203113" cy="6313886"/>
          </a:xfrm>
          <a:prstGeom prst="roundRect">
            <a:avLst>
              <a:gd name="adj" fmla="val 5471"/>
            </a:avLst>
          </a:prstGeom>
          <a:solidFill>
            <a:srgbClr val="FFFFFF"/>
          </a:solidFill>
          <a:ln w="12700">
            <a:miter lim="400000"/>
          </a:ln>
          <a:effectLst>
            <a:outerShdw blurRad="5080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430" name="Analiza wyników wykazała, że to nie przynależność do generacji, lecz rola w organizacji i warunki pracy mają kluczowe znaczenie dla poziomu motywacji i satysfakcji zawodowej.   Przy czym to właśnie w przynależności do danej generacji widzi się najczęście"/>
          <p:cNvSpPr txBox="1"/>
          <p:nvPr/>
        </p:nvSpPr>
        <p:spPr>
          <a:xfrm>
            <a:off x="802753" y="2491311"/>
            <a:ext cx="3898482" cy="3207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886967">
              <a:lnSpc>
                <a:spcPct val="120000"/>
              </a:lnSpc>
              <a:defRPr sz="3700">
                <a:solidFill>
                  <a:srgbClr val="FFFFFF"/>
                </a:solidFill>
                <a:latin typeface="Aptos Display"/>
                <a:ea typeface="Aptos Display"/>
                <a:cs typeface="Aptos Display"/>
                <a:sym typeface="Aptos Display"/>
              </a:defRPr>
            </a:pPr>
            <a:r>
              <a:rPr lang="pl-PL" sz="1700" noProof="0" dirty="0">
                <a:latin typeface="Roboto" panose="02000000000000000000" pitchFamily="2" charset="0"/>
                <a:ea typeface="Roboto" panose="02000000000000000000" pitchFamily="2" charset="0"/>
              </a:rPr>
              <a:t>Analiza wyników wykazała, że to </a:t>
            </a:r>
            <a:r>
              <a:rPr lang="pl-PL" sz="1700" b="1" noProof="0" dirty="0">
                <a:latin typeface="Roboto" panose="02000000000000000000" pitchFamily="2" charset="0"/>
                <a:ea typeface="Roboto" panose="02000000000000000000" pitchFamily="2" charset="0"/>
              </a:rPr>
              <a:t>nie przynależność do generacji, lecz rola w organizacji i warunki pracy mają kluczowe znaczenie dla poziomu motywacji i satysfakcji zawodowej</a:t>
            </a:r>
            <a:r>
              <a:rPr lang="pl-PL" sz="1700" noProof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br>
              <a:rPr lang="pl-PL" sz="1700" noProof="0" dirty="0"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pl-PL" sz="1700" noProof="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sz="1700" noProof="0" dirty="0">
                <a:latin typeface="Roboto" panose="02000000000000000000" pitchFamily="2" charset="0"/>
                <a:ea typeface="Roboto" panose="02000000000000000000" pitchFamily="2" charset="0"/>
              </a:rPr>
              <a:t>Przy czym to właśnie w przynależności do danej generacji widzi się najczęściej wszystkie wspomniane elementy różnicujące.</a:t>
            </a:r>
          </a:p>
        </p:txBody>
      </p:sp>
      <p:sp>
        <p:nvSpPr>
          <p:cNvPr id="431" name="Relacje i klimat organizacyjny jako kluczowy motywator:…"/>
          <p:cNvSpPr txBox="1"/>
          <p:nvPr/>
        </p:nvSpPr>
        <p:spPr>
          <a:xfrm>
            <a:off x="5934741" y="401319"/>
            <a:ext cx="5544629" cy="6055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 typeface="Arial"/>
              <a:defRPr sz="1300" b="1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Relacje i klimat organizacyjny jako kluczowy motywator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Arial"/>
              <a:defRPr sz="1300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Aż 68,9% pracowników uznało dobrą atmosferę za najważniejszy aspekt pracy, co podkreśla znaczenie pozytywnych relacji międzyludzkich i klimatu organizacyjnego w motywacji pracowników, niezależnie od ich wieku czy stanowiska.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Arial"/>
              <a:defRPr sz="1300" b="1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Sens pracy i zaangażowanie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Arial"/>
              <a:defRPr sz="1300" b="1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Mimo że średni poziom odczuwanego sensu pracy wynosi 67,3%, tylko 34,8% pracowników zadeklarowało wysokie zadowolenie. Wskazuje to na obecność niewykorzystanego potencjału, który nie zawsze jest wspierany systemowo.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Arial"/>
              <a:defRPr sz="1300" b="1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Różnice pokoleniowe i wspólne oczekiwania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Arial"/>
              <a:defRPr sz="1300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Badanie ujawniło różnice w podejściu do pracy między pokoleniami X, Y i Z, ale spójnym aspektem dla wszystkich grup są: potrzeba uczciwego traktowania, dobrych relacji i wpływu na środowisko pracy. Pokolenie X ceni stabilność, Y – rozwój, a Z – jasność zadań i elastyczność.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Arial"/>
              <a:defRPr sz="1300" b="1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Stanowisko a zadowolenie z pracy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Arial"/>
              <a:defRPr sz="1300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Zadowolenie z pracy i gotowość do pracy ponad minimum różnią się w zależności od stanowiska. Aż 70% kierowników jest gotowych do pracy ponad minimum, podczas gdy tylko 38% pracowników fizycznych.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Arial"/>
              <a:defRPr sz="1300" b="1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Różnice płciowe w wynagrodzeniu i dostępie do rozwoju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Arial"/>
              <a:defRPr sz="1300"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Kobiety w większym stopniu niż mężczyźni oceniają swoje wynagrodzenie jako niewystarczające (26% kobiet vs 41% mężczyzn). Ponadto, 39% kobiet wskazuje brak dostępu do rozwoju zawodowego, w porównaniu do 22% mężczyzn.</a:t>
            </a:r>
          </a:p>
        </p:txBody>
      </p:sp>
      <p:pic>
        <p:nvPicPr>
          <p:cNvPr id="5" name="Picture Placeholder 10" descr="Picture Placeholder 10">
            <a:extLst>
              <a:ext uri="{FF2B5EF4-FFF2-40B4-BE49-F238E27FC236}">
                <a16:creationId xmlns:a16="http://schemas.microsoft.com/office/drawing/2014/main" id="{F7B926C7-814E-CC57-CDA3-86398524B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5296" y="6169427"/>
            <a:ext cx="606210" cy="574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Placeholder 14" descr="Picture Placeholder 14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353" r="1353"/>
          <a:stretch>
            <a:fillRect/>
          </a:stretch>
        </p:blipFill>
        <p:spPr>
          <a:xfrm>
            <a:off x="8420099" y="1504335"/>
            <a:ext cx="3771901" cy="4070556"/>
          </a:xfrm>
          <a:prstGeom prst="rect">
            <a:avLst/>
          </a:prstGeom>
        </p:spPr>
      </p:pic>
      <p:sp>
        <p:nvSpPr>
          <p:cNvPr id="208" name="TextBox 4"/>
          <p:cNvSpPr txBox="1"/>
          <p:nvPr/>
        </p:nvSpPr>
        <p:spPr>
          <a:xfrm>
            <a:off x="608136" y="602470"/>
            <a:ext cx="9004494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72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Cel </a:t>
            </a:r>
            <a:r>
              <a:rPr lang="pl-PL" noProof="0" dirty="0"/>
              <a:t>Badania</a:t>
            </a:r>
          </a:p>
        </p:txBody>
      </p:sp>
      <p:sp>
        <p:nvSpPr>
          <p:cNvPr id="209" name="Rectangle: Rounded Corners 10"/>
          <p:cNvSpPr/>
          <p:nvPr/>
        </p:nvSpPr>
        <p:spPr>
          <a:xfrm>
            <a:off x="695326" y="2307027"/>
            <a:ext cx="8170882" cy="1618268"/>
          </a:xfrm>
          <a:prstGeom prst="roundRect">
            <a:avLst>
              <a:gd name="adj" fmla="val 12212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10" name="TextBox 13"/>
          <p:cNvSpPr txBox="1"/>
          <p:nvPr/>
        </p:nvSpPr>
        <p:spPr>
          <a:xfrm>
            <a:off x="1082969" y="2539325"/>
            <a:ext cx="7395596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Celem projektu badawczego było poznanie kluczowych elementów mających wpływ i związanych z poczuciem motywacji do pracy zawodowej w ujęciu wielopokoleniowym. </a:t>
            </a:r>
          </a:p>
        </p:txBody>
      </p:sp>
      <p:sp>
        <p:nvSpPr>
          <p:cNvPr id="211" name="Rectangle: Rounded Corners 22"/>
          <p:cNvSpPr/>
          <p:nvPr/>
        </p:nvSpPr>
        <p:spPr>
          <a:xfrm>
            <a:off x="695326" y="4135827"/>
            <a:ext cx="8170882" cy="1962954"/>
          </a:xfrm>
          <a:prstGeom prst="roundRect">
            <a:avLst>
              <a:gd name="adj" fmla="val 10068"/>
            </a:avLst>
          </a:prstGeom>
          <a:solidFill>
            <a:srgbClr val="FFFFFF"/>
          </a:solidFill>
          <a:ln w="12700">
            <a:miter lim="400000"/>
          </a:ln>
          <a:effectLst>
            <a:outerShdw blurRad="5080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12" name="TextBox 25"/>
          <p:cNvSpPr txBox="1"/>
          <p:nvPr/>
        </p:nvSpPr>
        <p:spPr>
          <a:xfrm>
            <a:off x="1082968" y="4352992"/>
            <a:ext cx="7395597" cy="1528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600"/>
            </a:pP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Ta szczególna perspektywa odnosi się do koncepcji zarządzania różnorodnością pokoleniową, która jest istotnym elementem budowy strategii długoletniego rozwoju (</a:t>
            </a:r>
            <a:r>
              <a:rPr lang="pl-PL" b="1" i="1" noProof="0" dirty="0" err="1">
                <a:latin typeface="Roboto" panose="02000000000000000000" pitchFamily="2" charset="0"/>
                <a:ea typeface="Roboto" panose="02000000000000000000" pitchFamily="2" charset="0"/>
                <a:cs typeface="Aptos"/>
                <a:sym typeface="Aptos"/>
              </a:rPr>
              <a:t>long</a:t>
            </a:r>
            <a:r>
              <a:rPr lang="pl-PL" b="1" i="1" noProof="0" dirty="0">
                <a:latin typeface="Roboto" panose="02000000000000000000" pitchFamily="2" charset="0"/>
                <a:ea typeface="Roboto" panose="02000000000000000000" pitchFamily="2" charset="0"/>
                <a:cs typeface="Aptos"/>
                <a:sym typeface="Aptos"/>
              </a:rPr>
              <a:t>-term development </a:t>
            </a:r>
            <a:r>
              <a:rPr lang="pl-PL" b="1" i="1" noProof="0" dirty="0" err="1">
                <a:latin typeface="Roboto" panose="02000000000000000000" pitchFamily="2" charset="0"/>
                <a:ea typeface="Roboto" panose="02000000000000000000" pitchFamily="2" charset="0"/>
                <a:cs typeface="Aptos"/>
                <a:sym typeface="Aptos"/>
              </a:rPr>
              <a:t>strategy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) współczesnych odpornych i elastycznych organizacji.</a:t>
            </a:r>
          </a:p>
        </p:txBody>
      </p:sp>
      <p:pic>
        <p:nvPicPr>
          <p:cNvPr id="213" name="Picture Placeholder 10" descr="Picture Placeholder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366603" y="120511"/>
            <a:ext cx="665412" cy="630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BE5A8-9A26-75C3-4FE8-6E505AA20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Box 21">
            <a:extLst>
              <a:ext uri="{FF2B5EF4-FFF2-40B4-BE49-F238E27FC236}">
                <a16:creationId xmlns:a16="http://schemas.microsoft.com/office/drawing/2014/main" id="{661AF1F2-D3B8-DD21-345D-02065D466A82}"/>
              </a:ext>
            </a:extLst>
          </p:cNvPr>
          <p:cNvSpPr txBox="1"/>
          <p:nvPr/>
        </p:nvSpPr>
        <p:spPr>
          <a:xfrm>
            <a:off x="333375" y="835878"/>
            <a:ext cx="454312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2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pl-PL" sz="4800" noProof="0" dirty="0"/>
              <a:t>Rekomendacje</a:t>
            </a:r>
            <a:endParaRPr lang="pl-PL" sz="4800" noProof="0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path path="circle">
                  <a:fillToRect l="-19636" t="62278" r="119636" b="37721"/>
                </a:path>
              </a:gradFill>
            </a:endParaRPr>
          </a:p>
        </p:txBody>
      </p:sp>
      <p:sp>
        <p:nvSpPr>
          <p:cNvPr id="8" name="Rectangle: Rounded Corners 48">
            <a:extLst>
              <a:ext uri="{FF2B5EF4-FFF2-40B4-BE49-F238E27FC236}">
                <a16:creationId xmlns:a16="http://schemas.microsoft.com/office/drawing/2014/main" id="{6C2AF2B0-5433-F29D-4EA7-1F216066E0C2}"/>
              </a:ext>
            </a:extLst>
          </p:cNvPr>
          <p:cNvSpPr/>
          <p:nvPr/>
        </p:nvSpPr>
        <p:spPr>
          <a:xfrm>
            <a:off x="4366792" y="2307084"/>
            <a:ext cx="3403069" cy="2066400"/>
          </a:xfrm>
          <a:prstGeom prst="roundRect">
            <a:avLst>
              <a:gd name="adj" fmla="val 15938"/>
            </a:avLst>
          </a:prstGeom>
          <a:solidFill>
            <a:srgbClr val="FFFFFF"/>
          </a:solidFill>
          <a:ln w="12700">
            <a:miter lim="400000"/>
          </a:ln>
          <a:effectLst>
            <a:outerShdw blurRad="5080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9" name="Rectangle: Rounded Corners 40">
            <a:extLst>
              <a:ext uri="{FF2B5EF4-FFF2-40B4-BE49-F238E27FC236}">
                <a16:creationId xmlns:a16="http://schemas.microsoft.com/office/drawing/2014/main" id="{117CBBFF-8838-0CBC-7D32-2E09167F581B}"/>
              </a:ext>
            </a:extLst>
          </p:cNvPr>
          <p:cNvSpPr/>
          <p:nvPr/>
        </p:nvSpPr>
        <p:spPr>
          <a:xfrm>
            <a:off x="421373" y="2307089"/>
            <a:ext cx="3401222" cy="2066405"/>
          </a:xfrm>
          <a:prstGeom prst="roundRect">
            <a:avLst>
              <a:gd name="adj" fmla="val 16623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10" name="Rectangle: Rounded Corners 40">
            <a:extLst>
              <a:ext uri="{FF2B5EF4-FFF2-40B4-BE49-F238E27FC236}">
                <a16:creationId xmlns:a16="http://schemas.microsoft.com/office/drawing/2014/main" id="{22FA861B-9B19-925F-CFFA-260F6E57261A}"/>
              </a:ext>
            </a:extLst>
          </p:cNvPr>
          <p:cNvSpPr/>
          <p:nvPr/>
        </p:nvSpPr>
        <p:spPr>
          <a:xfrm>
            <a:off x="8367061" y="2307089"/>
            <a:ext cx="3402000" cy="2066400"/>
          </a:xfrm>
          <a:prstGeom prst="roundRect">
            <a:avLst>
              <a:gd name="adj" fmla="val 16623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11" name="Graphic 14">
            <a:extLst>
              <a:ext uri="{FF2B5EF4-FFF2-40B4-BE49-F238E27FC236}">
                <a16:creationId xmlns:a16="http://schemas.microsoft.com/office/drawing/2014/main" id="{68BE4698-D8E6-BDD0-33F7-5746272A7FD7}"/>
              </a:ext>
            </a:extLst>
          </p:cNvPr>
          <p:cNvSpPr/>
          <p:nvPr/>
        </p:nvSpPr>
        <p:spPr>
          <a:xfrm rot="18792913" flipH="1">
            <a:off x="2567238" y="5998145"/>
            <a:ext cx="2609282" cy="1173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12" name="Graphic 14">
            <a:extLst>
              <a:ext uri="{FF2B5EF4-FFF2-40B4-BE49-F238E27FC236}">
                <a16:creationId xmlns:a16="http://schemas.microsoft.com/office/drawing/2014/main" id="{C3544D43-ED84-C4CC-2B1E-7C803D40611D}"/>
              </a:ext>
            </a:extLst>
          </p:cNvPr>
          <p:cNvSpPr/>
          <p:nvPr/>
        </p:nvSpPr>
        <p:spPr>
          <a:xfrm rot="12960441" flipV="1">
            <a:off x="5771022" y="-479496"/>
            <a:ext cx="2814953" cy="126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13" name="TextBox 50">
            <a:extLst>
              <a:ext uri="{FF2B5EF4-FFF2-40B4-BE49-F238E27FC236}">
                <a16:creationId xmlns:a16="http://schemas.microsoft.com/office/drawing/2014/main" id="{5A64C9E2-FB2C-E8EC-8350-2BAC6E474EC7}"/>
              </a:ext>
            </a:extLst>
          </p:cNvPr>
          <p:cNvSpPr txBox="1"/>
          <p:nvPr/>
        </p:nvSpPr>
        <p:spPr>
          <a:xfrm>
            <a:off x="590550" y="3299614"/>
            <a:ext cx="323204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300" b="1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 lvl="0">
              <a:spcAft>
                <a:spcPts val="1200"/>
              </a:spcAft>
            </a:pPr>
            <a:r>
              <a:rPr lang="pl-PL" sz="1400" dirty="0">
                <a:solidFill>
                  <a:schemeClr val="bg1"/>
                </a:solidFill>
              </a:rPr>
              <a:t>P</a:t>
            </a:r>
            <a:r>
              <a:rPr lang="pl-PL" sz="1400" noProof="0" dirty="0" err="1">
                <a:solidFill>
                  <a:schemeClr val="bg1"/>
                </a:solidFill>
              </a:rPr>
              <a:t>ołączenie</a:t>
            </a:r>
            <a:r>
              <a:rPr lang="pl-PL" sz="1400" noProof="0" dirty="0">
                <a:solidFill>
                  <a:schemeClr val="bg1"/>
                </a:solidFill>
              </a:rPr>
              <a:t> doświadczenia pokolenia X z elastycznością Y i energią Z tworzy kulturę organizacyjną zdolną do trwałego rozwoju.</a:t>
            </a: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847B38C3-5287-426E-1777-46EE80708336}"/>
              </a:ext>
            </a:extLst>
          </p:cNvPr>
          <p:cNvSpPr txBox="1"/>
          <p:nvPr/>
        </p:nvSpPr>
        <p:spPr>
          <a:xfrm>
            <a:off x="551336" y="2376284"/>
            <a:ext cx="31253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pl-PL" sz="1800" noProof="0" dirty="0">
                <a:latin typeface="Ubuntu" panose="020B0504030602030204" pitchFamily="34" charset="0"/>
              </a:rPr>
              <a:t>Zespoły wielopokoleniowe to źródło synergii: </a:t>
            </a:r>
          </a:p>
        </p:txBody>
      </p:sp>
      <p:sp>
        <p:nvSpPr>
          <p:cNvPr id="15" name="TextBox 50">
            <a:extLst>
              <a:ext uri="{FF2B5EF4-FFF2-40B4-BE49-F238E27FC236}">
                <a16:creationId xmlns:a16="http://schemas.microsoft.com/office/drawing/2014/main" id="{1750D0A1-CC58-740F-A032-83E337EBFFCF}"/>
              </a:ext>
            </a:extLst>
          </p:cNvPr>
          <p:cNvSpPr txBox="1"/>
          <p:nvPr/>
        </p:nvSpPr>
        <p:spPr>
          <a:xfrm>
            <a:off x="4486275" y="3122505"/>
            <a:ext cx="3219450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300" b="1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 lvl="0">
              <a:spcAft>
                <a:spcPts val="1200"/>
              </a:spcAft>
            </a:pPr>
            <a:r>
              <a:rPr lang="pl-PL" sz="1400" dirty="0"/>
              <a:t>O</a:t>
            </a:r>
            <a:r>
              <a:rPr lang="pl-PL" sz="1400" noProof="0" dirty="0" err="1"/>
              <a:t>rganizacje</a:t>
            </a:r>
            <a:r>
              <a:rPr lang="pl-PL" sz="1400" noProof="0" dirty="0"/>
              <a:t>, które pomagają pracownikom dostrzec znaczenie swojej pracy, budują silniejsze poczucie celu, kreatywność i lojalność.</a:t>
            </a:r>
          </a:p>
        </p:txBody>
      </p:sp>
      <p:sp>
        <p:nvSpPr>
          <p:cNvPr id="16" name="TextBox 53">
            <a:extLst>
              <a:ext uri="{FF2B5EF4-FFF2-40B4-BE49-F238E27FC236}">
                <a16:creationId xmlns:a16="http://schemas.microsoft.com/office/drawing/2014/main" id="{403DFC79-145F-79D1-CD21-980A7D92E172}"/>
              </a:ext>
            </a:extLst>
          </p:cNvPr>
          <p:cNvSpPr txBox="1"/>
          <p:nvPr/>
        </p:nvSpPr>
        <p:spPr>
          <a:xfrm>
            <a:off x="4926162" y="2375590"/>
            <a:ext cx="220615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pl-PL" sz="1800" noProof="0" dirty="0">
                <a:solidFill>
                  <a:schemeClr val="tx1"/>
                </a:solidFill>
                <a:latin typeface="Ubuntu" panose="020B0504030602030204" pitchFamily="34" charset="0"/>
              </a:rPr>
              <a:t>Sens pracy to nowa waluta motywacji : </a:t>
            </a:r>
          </a:p>
        </p:txBody>
      </p:sp>
      <p:sp>
        <p:nvSpPr>
          <p:cNvPr id="17" name="TextBox 50">
            <a:extLst>
              <a:ext uri="{FF2B5EF4-FFF2-40B4-BE49-F238E27FC236}">
                <a16:creationId xmlns:a16="http://schemas.microsoft.com/office/drawing/2014/main" id="{5E0B268D-8954-177C-DE09-E3959DAAE685}"/>
              </a:ext>
            </a:extLst>
          </p:cNvPr>
          <p:cNvSpPr txBox="1"/>
          <p:nvPr/>
        </p:nvSpPr>
        <p:spPr>
          <a:xfrm>
            <a:off x="8667355" y="3125184"/>
            <a:ext cx="2934095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300" b="1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 lvl="0">
              <a:spcAft>
                <a:spcPts val="1200"/>
              </a:spcAft>
            </a:pPr>
            <a:r>
              <a:rPr lang="pl-PL" sz="1400" dirty="0">
                <a:solidFill>
                  <a:schemeClr val="bg1"/>
                </a:solidFill>
                <a:latin typeface="Ubuntu" panose="020B0504030602030204" pitchFamily="34" charset="0"/>
              </a:rPr>
              <a:t>N</a:t>
            </a:r>
            <a:r>
              <a:rPr lang="pl-PL" sz="1400" noProof="0" dirty="0" err="1">
                <a:solidFill>
                  <a:schemeClr val="bg1"/>
                </a:solidFill>
                <a:latin typeface="Ubuntu" panose="020B0504030602030204" pitchFamily="34" charset="0"/>
              </a:rPr>
              <a:t>iwelowanie</a:t>
            </a:r>
            <a:r>
              <a:rPr lang="pl-PL" sz="1400" noProof="0" dirty="0">
                <a:solidFill>
                  <a:schemeClr val="bg1"/>
                </a:solidFill>
                <a:latin typeface="Ubuntu" panose="020B0504030602030204" pitchFamily="34" charset="0"/>
              </a:rPr>
              <a:t> barier rozwojowych kobiet i osób na niższych stanowiskach podnosi poczucie sprawiedliwości i długofalowe zaangażowanie.</a:t>
            </a:r>
          </a:p>
        </p:txBody>
      </p:sp>
      <p:sp>
        <p:nvSpPr>
          <p:cNvPr id="18" name="TextBox 53">
            <a:extLst>
              <a:ext uri="{FF2B5EF4-FFF2-40B4-BE49-F238E27FC236}">
                <a16:creationId xmlns:a16="http://schemas.microsoft.com/office/drawing/2014/main" id="{8672C4B4-7EA9-5B28-8514-58C6D4E64242}"/>
              </a:ext>
            </a:extLst>
          </p:cNvPr>
          <p:cNvSpPr txBox="1"/>
          <p:nvPr/>
        </p:nvSpPr>
        <p:spPr>
          <a:xfrm>
            <a:off x="8328470" y="2375590"/>
            <a:ext cx="347918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pl-PL" sz="1800" noProof="0" dirty="0">
                <a:latin typeface="Ubuntu" panose="020B0504030602030204" pitchFamily="34" charset="0"/>
              </a:rPr>
              <a:t>Równe szanse to realny kapitał organizacji: </a:t>
            </a:r>
          </a:p>
        </p:txBody>
      </p:sp>
      <p:pic>
        <p:nvPicPr>
          <p:cNvPr id="19" name="Picture Placeholder 10" descr="Picture Placeholder 10">
            <a:extLst>
              <a:ext uri="{FF2B5EF4-FFF2-40B4-BE49-F238E27FC236}">
                <a16:creationId xmlns:a16="http://schemas.microsoft.com/office/drawing/2014/main" id="{D5C3FF5D-9B59-F0CE-CE77-FEA41B4A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65956" y="153454"/>
            <a:ext cx="606210" cy="5745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079888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Box 21"/>
          <p:cNvSpPr txBox="1"/>
          <p:nvPr/>
        </p:nvSpPr>
        <p:spPr>
          <a:xfrm>
            <a:off x="333375" y="835878"/>
            <a:ext cx="454312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72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pl-PL" sz="4800" noProof="0" dirty="0"/>
              <a:t>Rekomendacje</a:t>
            </a:r>
            <a:endParaRPr lang="pl-PL" sz="4800" noProof="0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path path="circle">
                  <a:fillToRect l="-19636" t="62278" r="119636" b="37721"/>
                </a:path>
              </a:gradFill>
            </a:endParaRPr>
          </a:p>
        </p:txBody>
      </p:sp>
      <p:sp>
        <p:nvSpPr>
          <p:cNvPr id="8" name="Rectangle: Rounded Corners 48">
            <a:extLst>
              <a:ext uri="{FF2B5EF4-FFF2-40B4-BE49-F238E27FC236}">
                <a16:creationId xmlns:a16="http://schemas.microsoft.com/office/drawing/2014/main" id="{55AC6883-D243-1840-525A-9EB7B77902A2}"/>
              </a:ext>
            </a:extLst>
          </p:cNvPr>
          <p:cNvSpPr/>
          <p:nvPr/>
        </p:nvSpPr>
        <p:spPr>
          <a:xfrm>
            <a:off x="4366792" y="2307084"/>
            <a:ext cx="3403069" cy="2066400"/>
          </a:xfrm>
          <a:prstGeom prst="roundRect">
            <a:avLst>
              <a:gd name="adj" fmla="val 15938"/>
            </a:avLst>
          </a:prstGeom>
          <a:solidFill>
            <a:srgbClr val="FFFFFF"/>
          </a:solidFill>
          <a:ln w="12700">
            <a:miter lim="400000"/>
          </a:ln>
          <a:effectLst>
            <a:outerShdw blurRad="5080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9" name="Rectangle: Rounded Corners 40">
            <a:extLst>
              <a:ext uri="{FF2B5EF4-FFF2-40B4-BE49-F238E27FC236}">
                <a16:creationId xmlns:a16="http://schemas.microsoft.com/office/drawing/2014/main" id="{E7F3499F-E4CF-B498-ADB3-FB7FD7A04F51}"/>
              </a:ext>
            </a:extLst>
          </p:cNvPr>
          <p:cNvSpPr/>
          <p:nvPr/>
        </p:nvSpPr>
        <p:spPr>
          <a:xfrm>
            <a:off x="421373" y="2307089"/>
            <a:ext cx="3401222" cy="2066405"/>
          </a:xfrm>
          <a:prstGeom prst="roundRect">
            <a:avLst>
              <a:gd name="adj" fmla="val 16623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10" name="Rectangle: Rounded Corners 40">
            <a:extLst>
              <a:ext uri="{FF2B5EF4-FFF2-40B4-BE49-F238E27FC236}">
                <a16:creationId xmlns:a16="http://schemas.microsoft.com/office/drawing/2014/main" id="{D7EE6CAD-8F8B-AE11-B5C4-A05C5461AFE8}"/>
              </a:ext>
            </a:extLst>
          </p:cNvPr>
          <p:cNvSpPr/>
          <p:nvPr/>
        </p:nvSpPr>
        <p:spPr>
          <a:xfrm>
            <a:off x="8367061" y="2307089"/>
            <a:ext cx="3402000" cy="2066400"/>
          </a:xfrm>
          <a:prstGeom prst="roundRect">
            <a:avLst>
              <a:gd name="adj" fmla="val 16623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11" name="Graphic 14">
            <a:extLst>
              <a:ext uri="{FF2B5EF4-FFF2-40B4-BE49-F238E27FC236}">
                <a16:creationId xmlns:a16="http://schemas.microsoft.com/office/drawing/2014/main" id="{D6D5C30B-8BA6-994D-4739-D6CE5200AFDA}"/>
              </a:ext>
            </a:extLst>
          </p:cNvPr>
          <p:cNvSpPr/>
          <p:nvPr/>
        </p:nvSpPr>
        <p:spPr>
          <a:xfrm rot="18792913" flipH="1">
            <a:off x="2567238" y="5998145"/>
            <a:ext cx="2609282" cy="1173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12" name="Graphic 14">
            <a:extLst>
              <a:ext uri="{FF2B5EF4-FFF2-40B4-BE49-F238E27FC236}">
                <a16:creationId xmlns:a16="http://schemas.microsoft.com/office/drawing/2014/main" id="{BEA9BADD-44F8-1E02-36B0-38AB8E79D56D}"/>
              </a:ext>
            </a:extLst>
          </p:cNvPr>
          <p:cNvSpPr/>
          <p:nvPr/>
        </p:nvSpPr>
        <p:spPr>
          <a:xfrm rot="12960441" flipV="1">
            <a:off x="5771022" y="-479496"/>
            <a:ext cx="2814953" cy="126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13" name="TextBox 50">
            <a:extLst>
              <a:ext uri="{FF2B5EF4-FFF2-40B4-BE49-F238E27FC236}">
                <a16:creationId xmlns:a16="http://schemas.microsoft.com/office/drawing/2014/main" id="{DC56E6B2-9D6A-4CC1-D11D-E26B204CCD23}"/>
              </a:ext>
            </a:extLst>
          </p:cNvPr>
          <p:cNvSpPr txBox="1"/>
          <p:nvPr/>
        </p:nvSpPr>
        <p:spPr>
          <a:xfrm>
            <a:off x="590550" y="3299614"/>
            <a:ext cx="323204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300" b="1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 lvl="0">
              <a:spcAft>
                <a:spcPts val="1200"/>
              </a:spcAft>
            </a:pPr>
            <a:r>
              <a:rPr lang="pl-PL" sz="1400" noProof="0" dirty="0">
                <a:solidFill>
                  <a:schemeClr val="bg1"/>
                </a:solidFill>
              </a:rPr>
              <a:t>Ważne jest wprowadzenie przejrzystych zasad i sprawiedliwych systemów motywacyjnych.</a:t>
            </a: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88637FDD-EAC8-3044-B2D8-E16F1EE030EA}"/>
              </a:ext>
            </a:extLst>
          </p:cNvPr>
          <p:cNvSpPr txBox="1"/>
          <p:nvPr/>
        </p:nvSpPr>
        <p:spPr>
          <a:xfrm>
            <a:off x="551336" y="2376284"/>
            <a:ext cx="3125383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pl-PL" sz="1800" noProof="0" dirty="0">
                <a:latin typeface="Ubuntu" panose="020B0504030602030204" pitchFamily="34" charset="0"/>
              </a:rPr>
              <a:t>Uporządkowanie komunikacji i sprawiedliwe systemy nagradzania: </a:t>
            </a:r>
          </a:p>
        </p:txBody>
      </p:sp>
      <p:sp>
        <p:nvSpPr>
          <p:cNvPr id="15" name="TextBox 50">
            <a:extLst>
              <a:ext uri="{FF2B5EF4-FFF2-40B4-BE49-F238E27FC236}">
                <a16:creationId xmlns:a16="http://schemas.microsoft.com/office/drawing/2014/main" id="{C1E7D598-15E1-18CE-E40E-1B5938D4CB71}"/>
              </a:ext>
            </a:extLst>
          </p:cNvPr>
          <p:cNvSpPr txBox="1"/>
          <p:nvPr/>
        </p:nvSpPr>
        <p:spPr>
          <a:xfrm>
            <a:off x="4486275" y="3021921"/>
            <a:ext cx="321945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300" b="1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 lvl="0">
              <a:spcAft>
                <a:spcPts val="1200"/>
              </a:spcAft>
            </a:pPr>
            <a:r>
              <a:rPr lang="pl-PL" sz="1400" noProof="0" dirty="0"/>
              <a:t>Należy zauważać zaangażowanie pracowników, nawet jeśli nie jest ono wyrażane w sposób bezpośredni.</a:t>
            </a:r>
          </a:p>
        </p:txBody>
      </p:sp>
      <p:sp>
        <p:nvSpPr>
          <p:cNvPr id="16" name="TextBox 53">
            <a:extLst>
              <a:ext uri="{FF2B5EF4-FFF2-40B4-BE49-F238E27FC236}">
                <a16:creationId xmlns:a16="http://schemas.microsoft.com/office/drawing/2014/main" id="{51DD5077-FFB8-A814-82E2-946D6F91EC25}"/>
              </a:ext>
            </a:extLst>
          </p:cNvPr>
          <p:cNvSpPr txBox="1"/>
          <p:nvPr/>
        </p:nvSpPr>
        <p:spPr>
          <a:xfrm>
            <a:off x="5081611" y="2375590"/>
            <a:ext cx="19812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pl-PL" sz="1800" noProof="0" dirty="0">
                <a:solidFill>
                  <a:schemeClr val="tx1"/>
                </a:solidFill>
                <a:latin typeface="Ubuntu" panose="020B0504030602030204" pitchFamily="34" charset="0"/>
              </a:rPr>
              <a:t>Docenianie zaangażowania: </a:t>
            </a:r>
          </a:p>
        </p:txBody>
      </p:sp>
      <p:sp>
        <p:nvSpPr>
          <p:cNvPr id="17" name="TextBox 50">
            <a:extLst>
              <a:ext uri="{FF2B5EF4-FFF2-40B4-BE49-F238E27FC236}">
                <a16:creationId xmlns:a16="http://schemas.microsoft.com/office/drawing/2014/main" id="{8284968C-129B-9E0C-55A8-5484B0BCCB30}"/>
              </a:ext>
            </a:extLst>
          </p:cNvPr>
          <p:cNvSpPr txBox="1"/>
          <p:nvPr/>
        </p:nvSpPr>
        <p:spPr>
          <a:xfrm>
            <a:off x="8667355" y="3298920"/>
            <a:ext cx="2934095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300" b="1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pPr lvl="0">
              <a:spcAft>
                <a:spcPts val="1200"/>
              </a:spcAft>
            </a:pPr>
            <a:r>
              <a:rPr lang="pl-PL" sz="1400" noProof="0" dirty="0">
                <a:solidFill>
                  <a:schemeClr val="bg1"/>
                </a:solidFill>
                <a:latin typeface="Ubuntu" panose="020B0504030602030204" pitchFamily="34" charset="0"/>
              </a:rPr>
              <a:t>Należy podjąć działania w celu zniwelowania różnic w dostępie do rozwoju zawodowego i wynagrodzeń.</a:t>
            </a:r>
          </a:p>
        </p:txBody>
      </p:sp>
      <p:sp>
        <p:nvSpPr>
          <p:cNvPr id="18" name="TextBox 53">
            <a:extLst>
              <a:ext uri="{FF2B5EF4-FFF2-40B4-BE49-F238E27FC236}">
                <a16:creationId xmlns:a16="http://schemas.microsoft.com/office/drawing/2014/main" id="{2F4F2DC6-572C-B481-6021-E00E626BB0BF}"/>
              </a:ext>
            </a:extLst>
          </p:cNvPr>
          <p:cNvSpPr txBox="1"/>
          <p:nvPr/>
        </p:nvSpPr>
        <p:spPr>
          <a:xfrm>
            <a:off x="8328470" y="2375590"/>
            <a:ext cx="347918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500" b="1">
                <a:solidFill>
                  <a:srgbClr val="FFFFFF"/>
                </a:solidFill>
              </a:defRPr>
            </a:lvl1pPr>
          </a:lstStyle>
          <a:p>
            <a:r>
              <a:rPr lang="pl-PL" sz="1800" noProof="0" dirty="0">
                <a:latin typeface="Ubuntu" panose="020B0504030602030204" pitchFamily="34" charset="0"/>
              </a:rPr>
              <a:t>Reagowanie na bariery rozwojowe kobiet i osób na niższych stanowiskach: </a:t>
            </a:r>
          </a:p>
        </p:txBody>
      </p:sp>
      <p:pic>
        <p:nvPicPr>
          <p:cNvPr id="19" name="Picture Placeholder 10" descr="Picture Placeholder 10">
            <a:extLst>
              <a:ext uri="{FF2B5EF4-FFF2-40B4-BE49-F238E27FC236}">
                <a16:creationId xmlns:a16="http://schemas.microsoft.com/office/drawing/2014/main" id="{A8E8123E-1CD9-4EE6-E893-7B867CB6BF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65956" y="153454"/>
            <a:ext cx="606210" cy="574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1F2FB24-9B02-E404-E530-322A25A4A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raphic 2">
            <a:extLst>
              <a:ext uri="{FF2B5EF4-FFF2-40B4-BE49-F238E27FC236}">
                <a16:creationId xmlns:a16="http://schemas.microsoft.com/office/drawing/2014/main" id="{F2BCCB9D-8DDF-4C7D-1790-E48F81555D30}"/>
              </a:ext>
            </a:extLst>
          </p:cNvPr>
          <p:cNvSpPr/>
          <p:nvPr/>
        </p:nvSpPr>
        <p:spPr>
          <a:xfrm rot="15300000">
            <a:off x="4101702" y="5573931"/>
            <a:ext cx="2473482" cy="1750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475" extrusionOk="0">
                <a:moveTo>
                  <a:pt x="18846" y="394"/>
                </a:moveTo>
                <a:cubicBezTo>
                  <a:pt x="18487" y="199"/>
                  <a:pt x="18114" y="103"/>
                  <a:pt x="17733" y="39"/>
                </a:cubicBezTo>
                <a:cubicBezTo>
                  <a:pt x="17405" y="-15"/>
                  <a:pt x="17072" y="-12"/>
                  <a:pt x="16745" y="45"/>
                </a:cubicBezTo>
                <a:cubicBezTo>
                  <a:pt x="15976" y="180"/>
                  <a:pt x="15236" y="515"/>
                  <a:pt x="14596" y="1148"/>
                </a:cubicBezTo>
                <a:cubicBezTo>
                  <a:pt x="13294" y="2437"/>
                  <a:pt x="12447" y="4518"/>
                  <a:pt x="12215" y="6729"/>
                </a:cubicBezTo>
                <a:cubicBezTo>
                  <a:pt x="12153" y="7330"/>
                  <a:pt x="12116" y="7929"/>
                  <a:pt x="12131" y="8537"/>
                </a:cubicBezTo>
                <a:cubicBezTo>
                  <a:pt x="12147" y="9194"/>
                  <a:pt x="12208" y="9854"/>
                  <a:pt x="12304" y="10498"/>
                </a:cubicBezTo>
                <a:cubicBezTo>
                  <a:pt x="12484" y="11719"/>
                  <a:pt x="12814" y="12900"/>
                  <a:pt x="13222" y="14004"/>
                </a:cubicBezTo>
                <a:cubicBezTo>
                  <a:pt x="13278" y="14154"/>
                  <a:pt x="13335" y="14303"/>
                  <a:pt x="13394" y="14452"/>
                </a:cubicBezTo>
                <a:cubicBezTo>
                  <a:pt x="13118" y="14532"/>
                  <a:pt x="12841" y="14601"/>
                  <a:pt x="12563" y="14657"/>
                </a:cubicBezTo>
                <a:cubicBezTo>
                  <a:pt x="11288" y="14885"/>
                  <a:pt x="10001" y="14858"/>
                  <a:pt x="8727" y="14630"/>
                </a:cubicBezTo>
                <a:cubicBezTo>
                  <a:pt x="7047" y="14298"/>
                  <a:pt x="5409" y="13637"/>
                  <a:pt x="3822" y="12799"/>
                </a:cubicBezTo>
                <a:cubicBezTo>
                  <a:pt x="3391" y="12571"/>
                  <a:pt x="2964" y="12330"/>
                  <a:pt x="2540" y="12080"/>
                </a:cubicBezTo>
                <a:cubicBezTo>
                  <a:pt x="2048" y="11784"/>
                  <a:pt x="1559" y="11476"/>
                  <a:pt x="1074" y="11159"/>
                </a:cubicBezTo>
                <a:cubicBezTo>
                  <a:pt x="896" y="11043"/>
                  <a:pt x="720" y="10982"/>
                  <a:pt x="525" y="11058"/>
                </a:cubicBezTo>
                <a:cubicBezTo>
                  <a:pt x="360" y="11122"/>
                  <a:pt x="180" y="11302"/>
                  <a:pt x="99" y="11520"/>
                </a:cubicBezTo>
                <a:cubicBezTo>
                  <a:pt x="12" y="11753"/>
                  <a:pt x="-32" y="12035"/>
                  <a:pt x="27" y="12294"/>
                </a:cubicBezTo>
                <a:cubicBezTo>
                  <a:pt x="81" y="12529"/>
                  <a:pt x="189" y="12786"/>
                  <a:pt x="355" y="12895"/>
                </a:cubicBezTo>
                <a:cubicBezTo>
                  <a:pt x="2002" y="13972"/>
                  <a:pt x="3687" y="14958"/>
                  <a:pt x="5432" y="15674"/>
                </a:cubicBezTo>
                <a:cubicBezTo>
                  <a:pt x="7125" y="16367"/>
                  <a:pt x="8891" y="16814"/>
                  <a:pt x="10657" y="16829"/>
                </a:cubicBezTo>
                <a:cubicBezTo>
                  <a:pt x="11849" y="16839"/>
                  <a:pt x="13056" y="16656"/>
                  <a:pt x="14219" y="16251"/>
                </a:cubicBezTo>
                <a:cubicBezTo>
                  <a:pt x="14893" y="17557"/>
                  <a:pt x="15674" y="18761"/>
                  <a:pt x="16470" y="19912"/>
                </a:cubicBezTo>
                <a:cubicBezTo>
                  <a:pt x="16765" y="20340"/>
                  <a:pt x="17065" y="20763"/>
                  <a:pt x="17364" y="21185"/>
                </a:cubicBezTo>
                <a:cubicBezTo>
                  <a:pt x="17627" y="21558"/>
                  <a:pt x="18111" y="21585"/>
                  <a:pt x="18371" y="21185"/>
                </a:cubicBezTo>
                <a:cubicBezTo>
                  <a:pt x="18632" y="20784"/>
                  <a:pt x="18653" y="20161"/>
                  <a:pt x="18371" y="19764"/>
                </a:cubicBezTo>
                <a:cubicBezTo>
                  <a:pt x="17429" y="18433"/>
                  <a:pt x="16486" y="17097"/>
                  <a:pt x="15659" y="15618"/>
                </a:cubicBezTo>
                <a:cubicBezTo>
                  <a:pt x="17088" y="14854"/>
                  <a:pt x="18427" y="13722"/>
                  <a:pt x="19508" y="12187"/>
                </a:cubicBezTo>
                <a:cubicBezTo>
                  <a:pt x="20689" y="10508"/>
                  <a:pt x="21568" y="8257"/>
                  <a:pt x="21505" y="5834"/>
                </a:cubicBezTo>
                <a:cubicBezTo>
                  <a:pt x="21474" y="4656"/>
                  <a:pt x="21243" y="3444"/>
                  <a:pt x="20759" y="2471"/>
                </a:cubicBezTo>
                <a:cubicBezTo>
                  <a:pt x="20497" y="1944"/>
                  <a:pt x="20201" y="1523"/>
                  <a:pt x="19839" y="1136"/>
                </a:cubicBezTo>
                <a:cubicBezTo>
                  <a:pt x="19538" y="814"/>
                  <a:pt x="19199" y="585"/>
                  <a:pt x="18846" y="394"/>
                </a:cubicBezTo>
                <a:close/>
                <a:moveTo>
                  <a:pt x="20055" y="6748"/>
                </a:moveTo>
                <a:cubicBezTo>
                  <a:pt x="19998" y="7252"/>
                  <a:pt x="19898" y="7743"/>
                  <a:pt x="19763" y="8216"/>
                </a:cubicBezTo>
                <a:cubicBezTo>
                  <a:pt x="19578" y="8799"/>
                  <a:pt x="19343" y="9347"/>
                  <a:pt x="19072" y="9859"/>
                </a:cubicBezTo>
                <a:cubicBezTo>
                  <a:pt x="18669" y="10573"/>
                  <a:pt x="18202" y="11210"/>
                  <a:pt x="17695" y="11775"/>
                </a:cubicBezTo>
                <a:cubicBezTo>
                  <a:pt x="17038" y="12477"/>
                  <a:pt x="16320" y="13056"/>
                  <a:pt x="15564" y="13520"/>
                </a:cubicBezTo>
                <a:cubicBezTo>
                  <a:pt x="15320" y="13661"/>
                  <a:pt x="15073" y="13791"/>
                  <a:pt x="14823" y="13909"/>
                </a:cubicBezTo>
                <a:cubicBezTo>
                  <a:pt x="14565" y="13313"/>
                  <a:pt x="14334" y="12694"/>
                  <a:pt x="14136" y="12051"/>
                </a:cubicBezTo>
                <a:cubicBezTo>
                  <a:pt x="13885" y="11183"/>
                  <a:pt x="13699" y="10279"/>
                  <a:pt x="13601" y="9350"/>
                </a:cubicBezTo>
                <a:cubicBezTo>
                  <a:pt x="13542" y="8647"/>
                  <a:pt x="13535" y="7937"/>
                  <a:pt x="13593" y="7233"/>
                </a:cubicBezTo>
                <a:cubicBezTo>
                  <a:pt x="13661" y="6608"/>
                  <a:pt x="13777" y="5995"/>
                  <a:pt x="13943" y="5407"/>
                </a:cubicBezTo>
                <a:cubicBezTo>
                  <a:pt x="14104" y="4891"/>
                  <a:pt x="14303" y="4401"/>
                  <a:pt x="14541" y="3948"/>
                </a:cubicBezTo>
                <a:cubicBezTo>
                  <a:pt x="14748" y="3588"/>
                  <a:pt x="14979" y="3258"/>
                  <a:pt x="15235" y="2967"/>
                </a:cubicBezTo>
                <a:cubicBezTo>
                  <a:pt x="15459" y="2735"/>
                  <a:pt x="15697" y="2535"/>
                  <a:pt x="15950" y="2372"/>
                </a:cubicBezTo>
                <a:cubicBezTo>
                  <a:pt x="16224" y="2221"/>
                  <a:pt x="16508" y="2114"/>
                  <a:pt x="16799" y="2048"/>
                </a:cubicBezTo>
                <a:cubicBezTo>
                  <a:pt x="17101" y="2001"/>
                  <a:pt x="17405" y="2001"/>
                  <a:pt x="17707" y="2047"/>
                </a:cubicBezTo>
                <a:cubicBezTo>
                  <a:pt x="17975" y="2108"/>
                  <a:pt x="18238" y="2207"/>
                  <a:pt x="18491" y="2346"/>
                </a:cubicBezTo>
                <a:cubicBezTo>
                  <a:pt x="18694" y="2477"/>
                  <a:pt x="18887" y="2634"/>
                  <a:pt x="19067" y="2818"/>
                </a:cubicBezTo>
                <a:cubicBezTo>
                  <a:pt x="19223" y="2999"/>
                  <a:pt x="19365" y="3199"/>
                  <a:pt x="19494" y="3419"/>
                </a:cubicBezTo>
                <a:cubicBezTo>
                  <a:pt x="19628" y="3679"/>
                  <a:pt x="19742" y="3957"/>
                  <a:pt x="19837" y="4249"/>
                </a:cubicBezTo>
                <a:cubicBezTo>
                  <a:pt x="19939" y="4617"/>
                  <a:pt x="20011" y="5000"/>
                  <a:pt x="20056" y="5390"/>
                </a:cubicBezTo>
                <a:cubicBezTo>
                  <a:pt x="20090" y="5842"/>
                  <a:pt x="20090" y="6296"/>
                  <a:pt x="20055" y="6748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62" name="Rectangle: Rounded Corners 34">
            <a:extLst>
              <a:ext uri="{FF2B5EF4-FFF2-40B4-BE49-F238E27FC236}">
                <a16:creationId xmlns:a16="http://schemas.microsoft.com/office/drawing/2014/main" id="{5FCA3278-D105-B412-9AC5-B3B6E8F0B6C8}"/>
              </a:ext>
            </a:extLst>
          </p:cNvPr>
          <p:cNvSpPr/>
          <p:nvPr/>
        </p:nvSpPr>
        <p:spPr>
          <a:xfrm>
            <a:off x="5868959" y="638175"/>
            <a:ext cx="5798781" cy="5748337"/>
          </a:xfrm>
          <a:prstGeom prst="roundRect">
            <a:avLst>
              <a:gd name="adj" fmla="val 9249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63" name="TextBox 6">
            <a:extLst>
              <a:ext uri="{FF2B5EF4-FFF2-40B4-BE49-F238E27FC236}">
                <a16:creationId xmlns:a16="http://schemas.microsoft.com/office/drawing/2014/main" id="{B6C2F9AA-7179-8EC4-C086-E9E8DD6246CD}"/>
              </a:ext>
            </a:extLst>
          </p:cNvPr>
          <p:cNvSpPr txBox="1"/>
          <p:nvPr/>
        </p:nvSpPr>
        <p:spPr>
          <a:xfrm>
            <a:off x="342272" y="2644169"/>
            <a:ext cx="518638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58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sz="4800" noProof="0" dirty="0">
                <a:solidFill>
                  <a:schemeClr val="tx1"/>
                </a:solidFill>
              </a:rPr>
              <a:t>Kierunki</a:t>
            </a:r>
            <a:r>
              <a:rPr lang="pl-PL" sz="4800" noProof="0" dirty="0">
                <a:solidFill>
                  <a:srgbClr val="FFFFFF"/>
                </a:solidFill>
              </a:rPr>
              <a:t> </a:t>
            </a:r>
            <a:r>
              <a:rPr lang="pl-PL" sz="4800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przyszłych badań</a:t>
            </a:r>
          </a:p>
        </p:txBody>
      </p:sp>
      <p:sp>
        <p:nvSpPr>
          <p:cNvPr id="264" name="Graphic 14">
            <a:extLst>
              <a:ext uri="{FF2B5EF4-FFF2-40B4-BE49-F238E27FC236}">
                <a16:creationId xmlns:a16="http://schemas.microsoft.com/office/drawing/2014/main" id="{097305B4-2648-7D5F-9EBE-F790A9F5B6E3}"/>
              </a:ext>
            </a:extLst>
          </p:cNvPr>
          <p:cNvSpPr/>
          <p:nvPr/>
        </p:nvSpPr>
        <p:spPr>
          <a:xfrm rot="10800000">
            <a:off x="-656212" y="-209228"/>
            <a:ext cx="2703073" cy="121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pic>
        <p:nvPicPr>
          <p:cNvPr id="265" name="Picture Placeholder 10" descr="Picture Placeholder 10">
            <a:extLst>
              <a:ext uri="{FF2B5EF4-FFF2-40B4-BE49-F238E27FC236}">
                <a16:creationId xmlns:a16="http://schemas.microsoft.com/office/drawing/2014/main" id="{514A419F-4054-339A-68F9-81F3693EBE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16748" y="111227"/>
            <a:ext cx="606211" cy="574505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Aż 84,6% badanych określiło pracę jako „źródło utrzymania”, co potwierdza hipotezę HC4 i klasyfikuje większość uczestników badania w kategorii Zawód według typologii A. Wrzesniewski, C. McCauley, P. Rozin, i B. Schwartz, w której wyróżniono trzy kategori">
            <a:extLst>
              <a:ext uri="{FF2B5EF4-FFF2-40B4-BE49-F238E27FC236}">
                <a16:creationId xmlns:a16="http://schemas.microsoft.com/office/drawing/2014/main" id="{CC3E93AF-5B08-4DEF-E6AC-342294C25A73}"/>
              </a:ext>
            </a:extLst>
          </p:cNvPr>
          <p:cNvSpPr txBox="1">
            <a:spLocks noGrp="1"/>
          </p:cNvSpPr>
          <p:nvPr>
            <p:ph type="body" sz="half" idx="4294967295"/>
          </p:nvPr>
        </p:nvSpPr>
        <p:spPr>
          <a:xfrm>
            <a:off x="6148388" y="938213"/>
            <a:ext cx="5393364" cy="5281611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pl-PL" sz="15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Przyszłe kierunki badawcze mogłyby skupić się na </a:t>
            </a:r>
            <a:r>
              <a:rPr lang="pl-PL" sz="15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mechanizmach adaptacyjnych różnych pokoleń na rynku pracy</a:t>
            </a:r>
            <a:r>
              <a:rPr lang="pl-PL" sz="15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zwłaszcza w kontekście </a:t>
            </a:r>
            <a:r>
              <a:rPr lang="pl-PL" sz="15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zmian technologicznych i elastycznych form zatrudnienia</a:t>
            </a:r>
            <a:r>
              <a:rPr lang="pl-PL" sz="15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Pokolenie Z dopiero kształtuje swoje podejście do kariery, co wymaga długoterminowej obserwacji.                        					                                            Warto także </a:t>
            </a:r>
            <a:r>
              <a:rPr lang="pl-PL" sz="15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pogłębić temat różnic płciowych w postrzeganiu wynagrodzenia i awansu</a:t>
            </a:r>
            <a:r>
              <a:rPr lang="pl-PL" sz="15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aby lepiej zrozumieć wpływ czynników kulturowych i strukturalnych na aspiracje zawodowe.		        					                             Interesującym zagadnieniem jest </a:t>
            </a:r>
            <a:r>
              <a:rPr lang="pl-PL" sz="15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wpływ hybrydowych modeli pracy na równowagę między życiem prywatnym a zawodowym</a:t>
            </a:r>
            <a:r>
              <a:rPr lang="pl-PL" sz="15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w jakim stopniu młodsze pokolenia dążą do oddzielenia tych sfer jako efekt zmian społecznych, a w jakim wynika to z etapu kariery w którym znajdują się w danej chwili.					                 			                                      Dalszych kierunków do badań jest wiele. Niezależnie od tego decyzją autora badania oraz zespołu wspierającego – członków Sekcji Ekonomicznej Koła Naukowego WASE – projekt ten </a:t>
            </a:r>
            <a:r>
              <a:rPr lang="pl-PL" sz="15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będzie realizowany w cyklach kilkuletnich</a:t>
            </a:r>
            <a:r>
              <a:rPr lang="pl-PL" sz="15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tak aby uzyskać nową, </a:t>
            </a:r>
            <a:r>
              <a:rPr lang="pl-PL" sz="15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dynamiczną</a:t>
            </a:r>
            <a:r>
              <a:rPr lang="pl-PL" sz="15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pl-PL" sz="1500" noProof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longitudinalną</a:t>
            </a:r>
            <a:r>
              <a:rPr lang="pl-PL" sz="15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  <a:r>
              <a:rPr lang="pl-PL" sz="1500" b="1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przekrojową perspektywę</a:t>
            </a:r>
            <a:r>
              <a:rPr lang="pl-PL" sz="1500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57772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extBox 17"/>
          <p:cNvSpPr txBox="1"/>
          <p:nvPr/>
        </p:nvSpPr>
        <p:spPr>
          <a:xfrm>
            <a:off x="678324" y="520727"/>
            <a:ext cx="4855930" cy="15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72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sz="5400" noProof="0" dirty="0"/>
              <a:t>Efekty </a:t>
            </a:r>
            <a:r>
              <a:rPr lang="pl-PL" sz="5400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projektu XYZ</a:t>
            </a:r>
          </a:p>
        </p:txBody>
      </p:sp>
      <p:sp>
        <p:nvSpPr>
          <p:cNvPr id="515" name="TextBox 21"/>
          <p:cNvSpPr txBox="1"/>
          <p:nvPr/>
        </p:nvSpPr>
        <p:spPr>
          <a:xfrm>
            <a:off x="352425" y="2245231"/>
            <a:ext cx="5743575" cy="4216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>
              <a:lnSpc>
                <a:spcPct val="150000"/>
              </a:lnSpc>
              <a:defRPr sz="1200"/>
            </a:lvl1pPr>
          </a:lstStyle>
          <a:p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Zaangażowanie studentów Sekcji Ekonomicznej Koła Naukowego WASE</a:t>
            </a:r>
            <a:b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– badania, opracowanie wyników, organizacja wydarzeń</a:t>
            </a:r>
          </a:p>
          <a:p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Publikacje:</a:t>
            </a:r>
            <a:b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pl-PL" i="1" noProof="0" dirty="0">
                <a:latin typeface="Roboto" panose="02000000000000000000" pitchFamily="2" charset="0"/>
                <a:ea typeface="Roboto" panose="02000000000000000000" pitchFamily="2" charset="0"/>
              </a:rPr>
              <a:t>e-book i książka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„Motywacja w teorii zarządzania”, ECHO-MEDIA, WASE, 2025</a:t>
            </a:r>
            <a:b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pl-PL" i="1" noProof="0" dirty="0">
                <a:latin typeface="Roboto" panose="02000000000000000000" pitchFamily="2" charset="0"/>
                <a:ea typeface="Roboto" panose="02000000000000000000" pitchFamily="2" charset="0"/>
              </a:rPr>
              <a:t>książka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 „Motywacja do pracy w erze XYZ. Nowe wyzwania i perspektywy”, Dom Organizatora </a:t>
            </a:r>
            <a:r>
              <a:rPr lang="pl-PL" noProof="0" dirty="0" err="1">
                <a:latin typeface="Roboto" panose="02000000000000000000" pitchFamily="2" charset="0"/>
                <a:ea typeface="Roboto" panose="02000000000000000000" pitchFamily="2" charset="0"/>
              </a:rPr>
              <a:t>TNOiK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, Toruń 2025</a:t>
            </a:r>
          </a:p>
          <a:p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Strony internetowe:</a:t>
            </a:r>
            <a:b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projektxyz.wase.edu.pl</a:t>
            </a:r>
            <a:b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– 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kn.wase.edu.pl</a:t>
            </a:r>
            <a:endParaRPr lang="pl-PL" noProof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Raport z badań</a:t>
            </a:r>
            <a:endParaRPr lang="pl-PL" noProof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Audiobook (w przygotowaniu)</a:t>
            </a:r>
            <a:b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– czytany przez członka Sekcji Ekonomicznej, oparty na e-booku</a:t>
            </a:r>
          </a:p>
          <a:p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Konferencja naukowa – 25 października 2025</a:t>
            </a:r>
            <a:b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– wydarzenie jubileuszowe 30-lecia WASE</a:t>
            </a:r>
            <a:b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– temat: różnorodność pokoleniowa i motywacja w pracy</a:t>
            </a:r>
          </a:p>
        </p:txBody>
      </p:sp>
      <p:sp>
        <p:nvSpPr>
          <p:cNvPr id="525" name="Graphic 2"/>
          <p:cNvSpPr/>
          <p:nvPr/>
        </p:nvSpPr>
        <p:spPr>
          <a:xfrm rot="900000">
            <a:off x="3226767" y="-1020218"/>
            <a:ext cx="2395454" cy="169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475" extrusionOk="0">
                <a:moveTo>
                  <a:pt x="18846" y="394"/>
                </a:moveTo>
                <a:cubicBezTo>
                  <a:pt x="18487" y="199"/>
                  <a:pt x="18114" y="103"/>
                  <a:pt x="17733" y="39"/>
                </a:cubicBezTo>
                <a:cubicBezTo>
                  <a:pt x="17405" y="-15"/>
                  <a:pt x="17072" y="-12"/>
                  <a:pt x="16745" y="45"/>
                </a:cubicBezTo>
                <a:cubicBezTo>
                  <a:pt x="15976" y="180"/>
                  <a:pt x="15236" y="515"/>
                  <a:pt x="14596" y="1148"/>
                </a:cubicBezTo>
                <a:cubicBezTo>
                  <a:pt x="13294" y="2437"/>
                  <a:pt x="12447" y="4518"/>
                  <a:pt x="12215" y="6729"/>
                </a:cubicBezTo>
                <a:cubicBezTo>
                  <a:pt x="12153" y="7330"/>
                  <a:pt x="12116" y="7929"/>
                  <a:pt x="12131" y="8537"/>
                </a:cubicBezTo>
                <a:cubicBezTo>
                  <a:pt x="12147" y="9194"/>
                  <a:pt x="12208" y="9854"/>
                  <a:pt x="12304" y="10498"/>
                </a:cubicBezTo>
                <a:cubicBezTo>
                  <a:pt x="12484" y="11719"/>
                  <a:pt x="12814" y="12900"/>
                  <a:pt x="13222" y="14004"/>
                </a:cubicBezTo>
                <a:cubicBezTo>
                  <a:pt x="13278" y="14154"/>
                  <a:pt x="13335" y="14303"/>
                  <a:pt x="13394" y="14452"/>
                </a:cubicBezTo>
                <a:cubicBezTo>
                  <a:pt x="13118" y="14532"/>
                  <a:pt x="12841" y="14601"/>
                  <a:pt x="12563" y="14657"/>
                </a:cubicBezTo>
                <a:cubicBezTo>
                  <a:pt x="11288" y="14885"/>
                  <a:pt x="10001" y="14858"/>
                  <a:pt x="8727" y="14630"/>
                </a:cubicBezTo>
                <a:cubicBezTo>
                  <a:pt x="7047" y="14298"/>
                  <a:pt x="5409" y="13637"/>
                  <a:pt x="3822" y="12799"/>
                </a:cubicBezTo>
                <a:cubicBezTo>
                  <a:pt x="3391" y="12571"/>
                  <a:pt x="2964" y="12330"/>
                  <a:pt x="2540" y="12080"/>
                </a:cubicBezTo>
                <a:cubicBezTo>
                  <a:pt x="2048" y="11784"/>
                  <a:pt x="1559" y="11476"/>
                  <a:pt x="1074" y="11159"/>
                </a:cubicBezTo>
                <a:cubicBezTo>
                  <a:pt x="896" y="11043"/>
                  <a:pt x="720" y="10982"/>
                  <a:pt x="525" y="11058"/>
                </a:cubicBezTo>
                <a:cubicBezTo>
                  <a:pt x="360" y="11122"/>
                  <a:pt x="180" y="11302"/>
                  <a:pt x="99" y="11520"/>
                </a:cubicBezTo>
                <a:cubicBezTo>
                  <a:pt x="12" y="11753"/>
                  <a:pt x="-32" y="12035"/>
                  <a:pt x="27" y="12294"/>
                </a:cubicBezTo>
                <a:cubicBezTo>
                  <a:pt x="81" y="12529"/>
                  <a:pt x="189" y="12786"/>
                  <a:pt x="355" y="12895"/>
                </a:cubicBezTo>
                <a:cubicBezTo>
                  <a:pt x="2002" y="13972"/>
                  <a:pt x="3687" y="14958"/>
                  <a:pt x="5432" y="15674"/>
                </a:cubicBezTo>
                <a:cubicBezTo>
                  <a:pt x="7125" y="16367"/>
                  <a:pt x="8891" y="16814"/>
                  <a:pt x="10657" y="16829"/>
                </a:cubicBezTo>
                <a:cubicBezTo>
                  <a:pt x="11849" y="16839"/>
                  <a:pt x="13056" y="16656"/>
                  <a:pt x="14219" y="16251"/>
                </a:cubicBezTo>
                <a:cubicBezTo>
                  <a:pt x="14893" y="17557"/>
                  <a:pt x="15674" y="18761"/>
                  <a:pt x="16470" y="19912"/>
                </a:cubicBezTo>
                <a:cubicBezTo>
                  <a:pt x="16765" y="20340"/>
                  <a:pt x="17065" y="20763"/>
                  <a:pt x="17364" y="21185"/>
                </a:cubicBezTo>
                <a:cubicBezTo>
                  <a:pt x="17627" y="21558"/>
                  <a:pt x="18111" y="21585"/>
                  <a:pt x="18371" y="21185"/>
                </a:cubicBezTo>
                <a:cubicBezTo>
                  <a:pt x="18632" y="20784"/>
                  <a:pt x="18653" y="20161"/>
                  <a:pt x="18371" y="19764"/>
                </a:cubicBezTo>
                <a:cubicBezTo>
                  <a:pt x="17429" y="18433"/>
                  <a:pt x="16486" y="17097"/>
                  <a:pt x="15659" y="15618"/>
                </a:cubicBezTo>
                <a:cubicBezTo>
                  <a:pt x="17088" y="14854"/>
                  <a:pt x="18427" y="13722"/>
                  <a:pt x="19508" y="12187"/>
                </a:cubicBezTo>
                <a:cubicBezTo>
                  <a:pt x="20689" y="10508"/>
                  <a:pt x="21568" y="8257"/>
                  <a:pt x="21505" y="5834"/>
                </a:cubicBezTo>
                <a:cubicBezTo>
                  <a:pt x="21474" y="4656"/>
                  <a:pt x="21243" y="3444"/>
                  <a:pt x="20759" y="2471"/>
                </a:cubicBezTo>
                <a:cubicBezTo>
                  <a:pt x="20497" y="1944"/>
                  <a:pt x="20201" y="1523"/>
                  <a:pt x="19839" y="1136"/>
                </a:cubicBezTo>
                <a:cubicBezTo>
                  <a:pt x="19538" y="814"/>
                  <a:pt x="19199" y="585"/>
                  <a:pt x="18846" y="394"/>
                </a:cubicBezTo>
                <a:close/>
                <a:moveTo>
                  <a:pt x="20055" y="6748"/>
                </a:moveTo>
                <a:cubicBezTo>
                  <a:pt x="19998" y="7252"/>
                  <a:pt x="19898" y="7743"/>
                  <a:pt x="19763" y="8216"/>
                </a:cubicBezTo>
                <a:cubicBezTo>
                  <a:pt x="19578" y="8799"/>
                  <a:pt x="19343" y="9347"/>
                  <a:pt x="19072" y="9859"/>
                </a:cubicBezTo>
                <a:cubicBezTo>
                  <a:pt x="18669" y="10573"/>
                  <a:pt x="18202" y="11210"/>
                  <a:pt x="17695" y="11775"/>
                </a:cubicBezTo>
                <a:cubicBezTo>
                  <a:pt x="17038" y="12477"/>
                  <a:pt x="16320" y="13056"/>
                  <a:pt x="15564" y="13520"/>
                </a:cubicBezTo>
                <a:cubicBezTo>
                  <a:pt x="15320" y="13661"/>
                  <a:pt x="15073" y="13791"/>
                  <a:pt x="14823" y="13909"/>
                </a:cubicBezTo>
                <a:cubicBezTo>
                  <a:pt x="14565" y="13313"/>
                  <a:pt x="14334" y="12694"/>
                  <a:pt x="14136" y="12051"/>
                </a:cubicBezTo>
                <a:cubicBezTo>
                  <a:pt x="13885" y="11183"/>
                  <a:pt x="13699" y="10279"/>
                  <a:pt x="13601" y="9350"/>
                </a:cubicBezTo>
                <a:cubicBezTo>
                  <a:pt x="13542" y="8647"/>
                  <a:pt x="13535" y="7937"/>
                  <a:pt x="13593" y="7233"/>
                </a:cubicBezTo>
                <a:cubicBezTo>
                  <a:pt x="13661" y="6608"/>
                  <a:pt x="13777" y="5995"/>
                  <a:pt x="13943" y="5407"/>
                </a:cubicBezTo>
                <a:cubicBezTo>
                  <a:pt x="14104" y="4891"/>
                  <a:pt x="14303" y="4401"/>
                  <a:pt x="14541" y="3948"/>
                </a:cubicBezTo>
                <a:cubicBezTo>
                  <a:pt x="14748" y="3588"/>
                  <a:pt x="14979" y="3258"/>
                  <a:pt x="15235" y="2967"/>
                </a:cubicBezTo>
                <a:cubicBezTo>
                  <a:pt x="15459" y="2735"/>
                  <a:pt x="15697" y="2535"/>
                  <a:pt x="15950" y="2372"/>
                </a:cubicBezTo>
                <a:cubicBezTo>
                  <a:pt x="16224" y="2221"/>
                  <a:pt x="16508" y="2114"/>
                  <a:pt x="16799" y="2048"/>
                </a:cubicBezTo>
                <a:cubicBezTo>
                  <a:pt x="17101" y="2001"/>
                  <a:pt x="17405" y="2001"/>
                  <a:pt x="17707" y="2047"/>
                </a:cubicBezTo>
                <a:cubicBezTo>
                  <a:pt x="17975" y="2108"/>
                  <a:pt x="18238" y="2207"/>
                  <a:pt x="18491" y="2346"/>
                </a:cubicBezTo>
                <a:cubicBezTo>
                  <a:pt x="18694" y="2477"/>
                  <a:pt x="18887" y="2634"/>
                  <a:pt x="19067" y="2818"/>
                </a:cubicBezTo>
                <a:cubicBezTo>
                  <a:pt x="19223" y="2999"/>
                  <a:pt x="19365" y="3199"/>
                  <a:pt x="19494" y="3419"/>
                </a:cubicBezTo>
                <a:cubicBezTo>
                  <a:pt x="19628" y="3679"/>
                  <a:pt x="19742" y="3957"/>
                  <a:pt x="19837" y="4249"/>
                </a:cubicBezTo>
                <a:cubicBezTo>
                  <a:pt x="19939" y="4617"/>
                  <a:pt x="20011" y="5000"/>
                  <a:pt x="20056" y="5390"/>
                </a:cubicBezTo>
                <a:cubicBezTo>
                  <a:pt x="20090" y="5842"/>
                  <a:pt x="20090" y="6296"/>
                  <a:pt x="20055" y="6748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526" name="Graphic 14"/>
          <p:cNvSpPr/>
          <p:nvPr/>
        </p:nvSpPr>
        <p:spPr>
          <a:xfrm rot="4622010">
            <a:off x="4624770" y="5903237"/>
            <a:ext cx="2703073" cy="1215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527" name="Oval 8"/>
          <p:cNvSpPr/>
          <p:nvPr/>
        </p:nvSpPr>
        <p:spPr>
          <a:xfrm>
            <a:off x="109456" y="2196748"/>
            <a:ext cx="5527218" cy="442309"/>
          </a:xfrm>
          <a:prstGeom prst="ellipse">
            <a:avLst/>
          </a:prstGeom>
          <a:ln w="285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  <a:endParaRPr lang="pl-PL" noProof="0" dirty="0"/>
          </a:p>
        </p:txBody>
      </p:sp>
      <p:sp>
        <p:nvSpPr>
          <p:cNvPr id="14" name="Rectangle: Rounded Corners 31">
            <a:extLst>
              <a:ext uri="{FF2B5EF4-FFF2-40B4-BE49-F238E27FC236}">
                <a16:creationId xmlns:a16="http://schemas.microsoft.com/office/drawing/2014/main" id="{45309234-7C20-2869-025F-1F095E37C0AB}"/>
              </a:ext>
            </a:extLst>
          </p:cNvPr>
          <p:cNvSpPr/>
          <p:nvPr/>
        </p:nvSpPr>
        <p:spPr>
          <a:xfrm>
            <a:off x="6555327" y="304800"/>
            <a:ext cx="5261225" cy="6131103"/>
          </a:xfrm>
          <a:prstGeom prst="roundRect">
            <a:avLst>
              <a:gd name="adj" fmla="val 7187"/>
            </a:avLst>
          </a:prstGeom>
          <a:solidFill>
            <a:srgbClr val="FFFFFF"/>
          </a:solidFill>
          <a:ln w="12700">
            <a:miter lim="400000"/>
          </a:ln>
          <a:effectLst>
            <a:outerShdw blurRad="5080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endParaRPr lang="pl-PL" noProof="0" dirty="0"/>
          </a:p>
        </p:txBody>
      </p:sp>
      <p:pic>
        <p:nvPicPr>
          <p:cNvPr id="15" name="Obraz 14" descr="Obraz zawierający tekst, zrzut ekranu, design&#10;&#10;Zawartość wygenerowana przez AI może być niepoprawna.">
            <a:extLst>
              <a:ext uri="{FF2B5EF4-FFF2-40B4-BE49-F238E27FC236}">
                <a16:creationId xmlns:a16="http://schemas.microsoft.com/office/drawing/2014/main" id="{60C1AA71-4BD0-4318-EC30-65112F3F3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74" y="748666"/>
            <a:ext cx="1385829" cy="198685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87E5DFE-5088-45E8-7FF6-93268F9B99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49" y="748665"/>
            <a:ext cx="1405697" cy="198685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A1B922D-5304-AE24-8CEB-74A2A7426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161" y="2867335"/>
            <a:ext cx="2192664" cy="305597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raphic 14"/>
          <p:cNvSpPr/>
          <p:nvPr/>
        </p:nvSpPr>
        <p:spPr>
          <a:xfrm rot="13417807" flipV="1">
            <a:off x="4161347" y="-125578"/>
            <a:ext cx="3204118" cy="14409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pic>
        <p:nvPicPr>
          <p:cNvPr id="7" name="Picture Placeholder 13">
            <a:extLst>
              <a:ext uri="{FF2B5EF4-FFF2-40B4-BE49-F238E27FC236}">
                <a16:creationId xmlns:a16="http://schemas.microsoft.com/office/drawing/2014/main" id="{ED1B1D8B-8CBD-5B5F-449A-D8BCBAD4C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r="4381"/>
          <a:stretch/>
        </p:blipFill>
        <p:spPr>
          <a:xfrm>
            <a:off x="9722087" y="228412"/>
            <a:ext cx="2469913" cy="2197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46" y="0"/>
                </a:moveTo>
                <a:cubicBezTo>
                  <a:pt x="1050" y="0"/>
                  <a:pt x="0" y="1180"/>
                  <a:pt x="0" y="2637"/>
                </a:cubicBezTo>
                <a:lnTo>
                  <a:pt x="0" y="18963"/>
                </a:lnTo>
                <a:cubicBezTo>
                  <a:pt x="0" y="20420"/>
                  <a:pt x="1050" y="21600"/>
                  <a:pt x="2346" y="21600"/>
                </a:cubicBezTo>
                <a:lnTo>
                  <a:pt x="19254" y="21600"/>
                </a:lnTo>
                <a:cubicBezTo>
                  <a:pt x="20550" y="21600"/>
                  <a:pt x="21600" y="20420"/>
                  <a:pt x="21600" y="18963"/>
                </a:cubicBezTo>
                <a:lnTo>
                  <a:pt x="21600" y="2637"/>
                </a:lnTo>
                <a:cubicBezTo>
                  <a:pt x="21600" y="1180"/>
                  <a:pt x="20550" y="0"/>
                  <a:pt x="19254" y="0"/>
                </a:cubicBezTo>
                <a:lnTo>
                  <a:pt x="2346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8" name="Picture Placeholder 13">
            <a:extLst>
              <a:ext uri="{FF2B5EF4-FFF2-40B4-BE49-F238E27FC236}">
                <a16:creationId xmlns:a16="http://schemas.microsoft.com/office/drawing/2014/main" id="{2BB59485-710D-AAC9-2EDE-DD13C6AD5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r="4636"/>
          <a:stretch/>
        </p:blipFill>
        <p:spPr>
          <a:xfrm>
            <a:off x="7252174" y="228412"/>
            <a:ext cx="2469913" cy="2197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46" y="0"/>
                </a:moveTo>
                <a:cubicBezTo>
                  <a:pt x="1050" y="0"/>
                  <a:pt x="0" y="1180"/>
                  <a:pt x="0" y="2637"/>
                </a:cubicBezTo>
                <a:lnTo>
                  <a:pt x="0" y="18963"/>
                </a:lnTo>
                <a:cubicBezTo>
                  <a:pt x="0" y="20420"/>
                  <a:pt x="1050" y="21600"/>
                  <a:pt x="2346" y="21600"/>
                </a:cubicBezTo>
                <a:lnTo>
                  <a:pt x="19254" y="21600"/>
                </a:lnTo>
                <a:cubicBezTo>
                  <a:pt x="20550" y="21600"/>
                  <a:pt x="21600" y="20420"/>
                  <a:pt x="21600" y="18963"/>
                </a:cubicBezTo>
                <a:lnTo>
                  <a:pt x="21600" y="2637"/>
                </a:lnTo>
                <a:cubicBezTo>
                  <a:pt x="21600" y="1180"/>
                  <a:pt x="20550" y="0"/>
                  <a:pt x="19254" y="0"/>
                </a:cubicBezTo>
                <a:lnTo>
                  <a:pt x="2346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9" name="Picture Placeholder 13">
            <a:extLst>
              <a:ext uri="{FF2B5EF4-FFF2-40B4-BE49-F238E27FC236}">
                <a16:creationId xmlns:a16="http://schemas.microsoft.com/office/drawing/2014/main" id="{41A83955-E668-F83A-B003-21A4666FC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" b="2058"/>
          <a:stretch/>
        </p:blipFill>
        <p:spPr>
          <a:xfrm>
            <a:off x="7252174" y="2426056"/>
            <a:ext cx="4939826" cy="2097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46" y="0"/>
                </a:moveTo>
                <a:cubicBezTo>
                  <a:pt x="1050" y="0"/>
                  <a:pt x="0" y="1180"/>
                  <a:pt x="0" y="2637"/>
                </a:cubicBezTo>
                <a:lnTo>
                  <a:pt x="0" y="18963"/>
                </a:lnTo>
                <a:cubicBezTo>
                  <a:pt x="0" y="20420"/>
                  <a:pt x="1050" y="21600"/>
                  <a:pt x="2346" y="21600"/>
                </a:cubicBezTo>
                <a:lnTo>
                  <a:pt x="19254" y="21600"/>
                </a:lnTo>
                <a:cubicBezTo>
                  <a:pt x="20550" y="21600"/>
                  <a:pt x="21600" y="20420"/>
                  <a:pt x="21600" y="18963"/>
                </a:cubicBezTo>
                <a:lnTo>
                  <a:pt x="21600" y="2637"/>
                </a:lnTo>
                <a:cubicBezTo>
                  <a:pt x="21600" y="1180"/>
                  <a:pt x="20550" y="0"/>
                  <a:pt x="19254" y="0"/>
                </a:cubicBezTo>
                <a:lnTo>
                  <a:pt x="2346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12" name="Picture Placeholder 13">
            <a:extLst>
              <a:ext uri="{FF2B5EF4-FFF2-40B4-BE49-F238E27FC236}">
                <a16:creationId xmlns:a16="http://schemas.microsoft.com/office/drawing/2014/main" id="{74CF1C07-4AA0-D830-E13B-A6351A901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b="7862"/>
          <a:stretch/>
        </p:blipFill>
        <p:spPr>
          <a:xfrm>
            <a:off x="7252174" y="4523875"/>
            <a:ext cx="4939826" cy="2097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46" y="0"/>
                </a:moveTo>
                <a:cubicBezTo>
                  <a:pt x="1050" y="0"/>
                  <a:pt x="0" y="1180"/>
                  <a:pt x="0" y="2637"/>
                </a:cubicBezTo>
                <a:lnTo>
                  <a:pt x="0" y="18963"/>
                </a:lnTo>
                <a:cubicBezTo>
                  <a:pt x="0" y="20420"/>
                  <a:pt x="1050" y="21600"/>
                  <a:pt x="2346" y="21600"/>
                </a:cubicBezTo>
                <a:lnTo>
                  <a:pt x="19254" y="21600"/>
                </a:lnTo>
                <a:cubicBezTo>
                  <a:pt x="20550" y="21600"/>
                  <a:pt x="21600" y="20420"/>
                  <a:pt x="21600" y="18963"/>
                </a:cubicBezTo>
                <a:lnTo>
                  <a:pt x="21600" y="2637"/>
                </a:lnTo>
                <a:cubicBezTo>
                  <a:pt x="21600" y="1180"/>
                  <a:pt x="20550" y="0"/>
                  <a:pt x="19254" y="0"/>
                </a:cubicBezTo>
                <a:lnTo>
                  <a:pt x="2346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13" name="Picture Placeholder 13">
            <a:extLst>
              <a:ext uri="{FF2B5EF4-FFF2-40B4-BE49-F238E27FC236}">
                <a16:creationId xmlns:a16="http://schemas.microsoft.com/office/drawing/2014/main" id="{CFECA323-5C0D-B129-2C1C-65A1F79A9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" b="952"/>
          <a:stretch/>
        </p:blipFill>
        <p:spPr>
          <a:xfrm>
            <a:off x="2312348" y="4523874"/>
            <a:ext cx="4939826" cy="2097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46" y="0"/>
                </a:moveTo>
                <a:cubicBezTo>
                  <a:pt x="1050" y="0"/>
                  <a:pt x="0" y="1180"/>
                  <a:pt x="0" y="2637"/>
                </a:cubicBezTo>
                <a:lnTo>
                  <a:pt x="0" y="18963"/>
                </a:lnTo>
                <a:cubicBezTo>
                  <a:pt x="0" y="20420"/>
                  <a:pt x="1050" y="21600"/>
                  <a:pt x="2346" y="21600"/>
                </a:cubicBezTo>
                <a:lnTo>
                  <a:pt x="19254" y="21600"/>
                </a:lnTo>
                <a:cubicBezTo>
                  <a:pt x="20550" y="21600"/>
                  <a:pt x="21600" y="20420"/>
                  <a:pt x="21600" y="18963"/>
                </a:cubicBezTo>
                <a:lnTo>
                  <a:pt x="21600" y="2637"/>
                </a:lnTo>
                <a:cubicBezTo>
                  <a:pt x="21600" y="1180"/>
                  <a:pt x="20550" y="0"/>
                  <a:pt x="19254" y="0"/>
                </a:cubicBezTo>
                <a:lnTo>
                  <a:pt x="2346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C99B2F46-2CF4-80F7-E595-764E04326348}"/>
              </a:ext>
            </a:extLst>
          </p:cNvPr>
          <p:cNvSpPr txBox="1">
            <a:spLocks/>
          </p:cNvSpPr>
          <p:nvPr/>
        </p:nvSpPr>
        <p:spPr>
          <a:xfrm>
            <a:off x="432852" y="1882344"/>
            <a:ext cx="5307112" cy="2437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hangingPunct="1"/>
            <a:r>
              <a:rPr lang="pl-PL" sz="3300" b="1" kern="1200" noProof="0" dirty="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rPr>
              <a:t>Sekcja Ekonomiczna Koło Naukowe Studentów i Absolwentów WASE</a:t>
            </a:r>
            <a:endParaRPr lang="pl-PL" sz="3300" kern="1200" noProof="0" dirty="0">
              <a:solidFill>
                <a:schemeClr val="tx1"/>
              </a:solidFill>
              <a:latin typeface="Ubuntu" panose="020B0504030602030204" pitchFamily="34" charset="0"/>
              <a:ea typeface="+mj-ea"/>
              <a:cs typeface="+mj-cs"/>
            </a:endParaRPr>
          </a:p>
        </p:txBody>
      </p:sp>
      <p:pic>
        <p:nvPicPr>
          <p:cNvPr id="15" name="Picture Placeholder 10" descr="Picture Placeholder 10">
            <a:extLst>
              <a:ext uri="{FF2B5EF4-FFF2-40B4-BE49-F238E27FC236}">
                <a16:creationId xmlns:a16="http://schemas.microsoft.com/office/drawing/2014/main" id="{D3ADEA09-FA4B-3406-E57C-4027D163E40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17971" y="288789"/>
            <a:ext cx="1248138" cy="118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Obraz 16" descr="Obraz zawierający zrzut ekranu, Grafika, projekt graficzny, design&#10;&#10;Zawartość wygenerowana przez AI może być niepoprawna.">
            <a:extLst>
              <a:ext uri="{FF2B5EF4-FFF2-40B4-BE49-F238E27FC236}">
                <a16:creationId xmlns:a16="http://schemas.microsoft.com/office/drawing/2014/main" id="{CD47E96E-9412-007B-5A4E-0E296BEBEA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58" y="288789"/>
            <a:ext cx="1175361" cy="1182857"/>
          </a:xfrm>
          <a:prstGeom prst="rect">
            <a:avLst/>
          </a:prstGeom>
        </p:spPr>
      </p:pic>
      <p:sp>
        <p:nvSpPr>
          <p:cNvPr id="18" name="Oval 8">
            <a:extLst>
              <a:ext uri="{FF2B5EF4-FFF2-40B4-BE49-F238E27FC236}">
                <a16:creationId xmlns:a16="http://schemas.microsoft.com/office/drawing/2014/main" id="{4684E109-E6AE-278A-7024-247AFD5174A9}"/>
              </a:ext>
            </a:extLst>
          </p:cNvPr>
          <p:cNvSpPr/>
          <p:nvPr/>
        </p:nvSpPr>
        <p:spPr>
          <a:xfrm>
            <a:off x="3767849" y="4319588"/>
            <a:ext cx="2028825" cy="1576388"/>
          </a:xfrm>
          <a:prstGeom prst="ellipse">
            <a:avLst/>
          </a:prstGeom>
          <a:ln w="285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  <a:endParaRPr lang="pl-PL" sz="4800" noProof="0"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TextBox 3"/>
          <p:cNvSpPr txBox="1"/>
          <p:nvPr/>
        </p:nvSpPr>
        <p:spPr>
          <a:xfrm>
            <a:off x="566944" y="2139294"/>
            <a:ext cx="5252831" cy="208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90000"/>
              </a:lnSpc>
              <a:defRPr sz="72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Dziękujemy </a:t>
            </a:r>
            <a:r>
              <a:rPr lang="pl-PL" noProof="0" dirty="0">
                <a:solidFill>
                  <a:schemeClr val="tx1"/>
                </a:solidFill>
              </a:rPr>
              <a:t>za uwagę!</a:t>
            </a:r>
          </a:p>
        </p:txBody>
      </p:sp>
      <p:sp>
        <p:nvSpPr>
          <p:cNvPr id="551" name="Graphic 2"/>
          <p:cNvSpPr/>
          <p:nvPr/>
        </p:nvSpPr>
        <p:spPr>
          <a:xfrm rot="2229479">
            <a:off x="3125132" y="-297990"/>
            <a:ext cx="2286484" cy="1618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475" extrusionOk="0">
                <a:moveTo>
                  <a:pt x="18846" y="394"/>
                </a:moveTo>
                <a:cubicBezTo>
                  <a:pt x="18487" y="199"/>
                  <a:pt x="18114" y="103"/>
                  <a:pt x="17733" y="39"/>
                </a:cubicBezTo>
                <a:cubicBezTo>
                  <a:pt x="17405" y="-15"/>
                  <a:pt x="17072" y="-12"/>
                  <a:pt x="16745" y="45"/>
                </a:cubicBezTo>
                <a:cubicBezTo>
                  <a:pt x="15976" y="180"/>
                  <a:pt x="15236" y="515"/>
                  <a:pt x="14596" y="1148"/>
                </a:cubicBezTo>
                <a:cubicBezTo>
                  <a:pt x="13294" y="2437"/>
                  <a:pt x="12447" y="4518"/>
                  <a:pt x="12215" y="6729"/>
                </a:cubicBezTo>
                <a:cubicBezTo>
                  <a:pt x="12153" y="7330"/>
                  <a:pt x="12116" y="7929"/>
                  <a:pt x="12131" y="8537"/>
                </a:cubicBezTo>
                <a:cubicBezTo>
                  <a:pt x="12147" y="9194"/>
                  <a:pt x="12208" y="9854"/>
                  <a:pt x="12304" y="10498"/>
                </a:cubicBezTo>
                <a:cubicBezTo>
                  <a:pt x="12484" y="11719"/>
                  <a:pt x="12814" y="12900"/>
                  <a:pt x="13222" y="14004"/>
                </a:cubicBezTo>
                <a:cubicBezTo>
                  <a:pt x="13278" y="14154"/>
                  <a:pt x="13335" y="14303"/>
                  <a:pt x="13394" y="14452"/>
                </a:cubicBezTo>
                <a:cubicBezTo>
                  <a:pt x="13118" y="14532"/>
                  <a:pt x="12841" y="14601"/>
                  <a:pt x="12563" y="14657"/>
                </a:cubicBezTo>
                <a:cubicBezTo>
                  <a:pt x="11288" y="14885"/>
                  <a:pt x="10001" y="14858"/>
                  <a:pt x="8727" y="14630"/>
                </a:cubicBezTo>
                <a:cubicBezTo>
                  <a:pt x="7047" y="14298"/>
                  <a:pt x="5409" y="13637"/>
                  <a:pt x="3822" y="12799"/>
                </a:cubicBezTo>
                <a:cubicBezTo>
                  <a:pt x="3391" y="12571"/>
                  <a:pt x="2964" y="12330"/>
                  <a:pt x="2540" y="12080"/>
                </a:cubicBezTo>
                <a:cubicBezTo>
                  <a:pt x="2048" y="11784"/>
                  <a:pt x="1559" y="11476"/>
                  <a:pt x="1074" y="11159"/>
                </a:cubicBezTo>
                <a:cubicBezTo>
                  <a:pt x="896" y="11043"/>
                  <a:pt x="720" y="10982"/>
                  <a:pt x="525" y="11058"/>
                </a:cubicBezTo>
                <a:cubicBezTo>
                  <a:pt x="360" y="11122"/>
                  <a:pt x="180" y="11302"/>
                  <a:pt x="99" y="11520"/>
                </a:cubicBezTo>
                <a:cubicBezTo>
                  <a:pt x="12" y="11753"/>
                  <a:pt x="-32" y="12035"/>
                  <a:pt x="27" y="12294"/>
                </a:cubicBezTo>
                <a:cubicBezTo>
                  <a:pt x="81" y="12529"/>
                  <a:pt x="189" y="12786"/>
                  <a:pt x="355" y="12895"/>
                </a:cubicBezTo>
                <a:cubicBezTo>
                  <a:pt x="2002" y="13972"/>
                  <a:pt x="3687" y="14958"/>
                  <a:pt x="5432" y="15674"/>
                </a:cubicBezTo>
                <a:cubicBezTo>
                  <a:pt x="7125" y="16367"/>
                  <a:pt x="8891" y="16814"/>
                  <a:pt x="10657" y="16829"/>
                </a:cubicBezTo>
                <a:cubicBezTo>
                  <a:pt x="11849" y="16839"/>
                  <a:pt x="13056" y="16656"/>
                  <a:pt x="14219" y="16251"/>
                </a:cubicBezTo>
                <a:cubicBezTo>
                  <a:pt x="14893" y="17557"/>
                  <a:pt x="15674" y="18761"/>
                  <a:pt x="16470" y="19912"/>
                </a:cubicBezTo>
                <a:cubicBezTo>
                  <a:pt x="16765" y="20340"/>
                  <a:pt x="17065" y="20763"/>
                  <a:pt x="17364" y="21185"/>
                </a:cubicBezTo>
                <a:cubicBezTo>
                  <a:pt x="17627" y="21558"/>
                  <a:pt x="18111" y="21585"/>
                  <a:pt x="18371" y="21185"/>
                </a:cubicBezTo>
                <a:cubicBezTo>
                  <a:pt x="18632" y="20784"/>
                  <a:pt x="18653" y="20161"/>
                  <a:pt x="18371" y="19764"/>
                </a:cubicBezTo>
                <a:cubicBezTo>
                  <a:pt x="17429" y="18433"/>
                  <a:pt x="16486" y="17097"/>
                  <a:pt x="15659" y="15618"/>
                </a:cubicBezTo>
                <a:cubicBezTo>
                  <a:pt x="17088" y="14854"/>
                  <a:pt x="18427" y="13722"/>
                  <a:pt x="19508" y="12187"/>
                </a:cubicBezTo>
                <a:cubicBezTo>
                  <a:pt x="20689" y="10508"/>
                  <a:pt x="21568" y="8257"/>
                  <a:pt x="21505" y="5834"/>
                </a:cubicBezTo>
                <a:cubicBezTo>
                  <a:pt x="21474" y="4656"/>
                  <a:pt x="21243" y="3444"/>
                  <a:pt x="20759" y="2471"/>
                </a:cubicBezTo>
                <a:cubicBezTo>
                  <a:pt x="20497" y="1944"/>
                  <a:pt x="20201" y="1523"/>
                  <a:pt x="19839" y="1136"/>
                </a:cubicBezTo>
                <a:cubicBezTo>
                  <a:pt x="19538" y="814"/>
                  <a:pt x="19199" y="585"/>
                  <a:pt x="18846" y="394"/>
                </a:cubicBezTo>
                <a:close/>
                <a:moveTo>
                  <a:pt x="20055" y="6748"/>
                </a:moveTo>
                <a:cubicBezTo>
                  <a:pt x="19998" y="7252"/>
                  <a:pt x="19898" y="7743"/>
                  <a:pt x="19763" y="8216"/>
                </a:cubicBezTo>
                <a:cubicBezTo>
                  <a:pt x="19578" y="8799"/>
                  <a:pt x="19343" y="9347"/>
                  <a:pt x="19072" y="9859"/>
                </a:cubicBezTo>
                <a:cubicBezTo>
                  <a:pt x="18669" y="10573"/>
                  <a:pt x="18202" y="11210"/>
                  <a:pt x="17695" y="11775"/>
                </a:cubicBezTo>
                <a:cubicBezTo>
                  <a:pt x="17038" y="12477"/>
                  <a:pt x="16320" y="13056"/>
                  <a:pt x="15564" y="13520"/>
                </a:cubicBezTo>
                <a:cubicBezTo>
                  <a:pt x="15320" y="13661"/>
                  <a:pt x="15073" y="13791"/>
                  <a:pt x="14823" y="13909"/>
                </a:cubicBezTo>
                <a:cubicBezTo>
                  <a:pt x="14565" y="13313"/>
                  <a:pt x="14334" y="12694"/>
                  <a:pt x="14136" y="12051"/>
                </a:cubicBezTo>
                <a:cubicBezTo>
                  <a:pt x="13885" y="11183"/>
                  <a:pt x="13699" y="10279"/>
                  <a:pt x="13601" y="9350"/>
                </a:cubicBezTo>
                <a:cubicBezTo>
                  <a:pt x="13542" y="8647"/>
                  <a:pt x="13535" y="7937"/>
                  <a:pt x="13593" y="7233"/>
                </a:cubicBezTo>
                <a:cubicBezTo>
                  <a:pt x="13661" y="6608"/>
                  <a:pt x="13777" y="5995"/>
                  <a:pt x="13943" y="5407"/>
                </a:cubicBezTo>
                <a:cubicBezTo>
                  <a:pt x="14104" y="4891"/>
                  <a:pt x="14303" y="4401"/>
                  <a:pt x="14541" y="3948"/>
                </a:cubicBezTo>
                <a:cubicBezTo>
                  <a:pt x="14748" y="3588"/>
                  <a:pt x="14979" y="3258"/>
                  <a:pt x="15235" y="2967"/>
                </a:cubicBezTo>
                <a:cubicBezTo>
                  <a:pt x="15459" y="2735"/>
                  <a:pt x="15697" y="2535"/>
                  <a:pt x="15950" y="2372"/>
                </a:cubicBezTo>
                <a:cubicBezTo>
                  <a:pt x="16224" y="2221"/>
                  <a:pt x="16508" y="2114"/>
                  <a:pt x="16799" y="2048"/>
                </a:cubicBezTo>
                <a:cubicBezTo>
                  <a:pt x="17101" y="2001"/>
                  <a:pt x="17405" y="2001"/>
                  <a:pt x="17707" y="2047"/>
                </a:cubicBezTo>
                <a:cubicBezTo>
                  <a:pt x="17975" y="2108"/>
                  <a:pt x="18238" y="2207"/>
                  <a:pt x="18491" y="2346"/>
                </a:cubicBezTo>
                <a:cubicBezTo>
                  <a:pt x="18694" y="2477"/>
                  <a:pt x="18887" y="2634"/>
                  <a:pt x="19067" y="2818"/>
                </a:cubicBezTo>
                <a:cubicBezTo>
                  <a:pt x="19223" y="2999"/>
                  <a:pt x="19365" y="3199"/>
                  <a:pt x="19494" y="3419"/>
                </a:cubicBezTo>
                <a:cubicBezTo>
                  <a:pt x="19628" y="3679"/>
                  <a:pt x="19742" y="3957"/>
                  <a:pt x="19837" y="4249"/>
                </a:cubicBezTo>
                <a:cubicBezTo>
                  <a:pt x="19939" y="4617"/>
                  <a:pt x="20011" y="5000"/>
                  <a:pt x="20056" y="5390"/>
                </a:cubicBezTo>
                <a:cubicBezTo>
                  <a:pt x="20090" y="5842"/>
                  <a:pt x="20090" y="6296"/>
                  <a:pt x="20055" y="6748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pic>
        <p:nvPicPr>
          <p:cNvPr id="5" name="Obraz 4" descr="Obraz zawierający tekst, elektronika, zrzut ekranu, Strona internetowa&#10;&#10;Zawartość wygenerowana przez AI może być niepoprawna.">
            <a:extLst>
              <a:ext uri="{FF2B5EF4-FFF2-40B4-BE49-F238E27FC236}">
                <a16:creationId xmlns:a16="http://schemas.microsoft.com/office/drawing/2014/main" id="{9E3A7F93-13EE-C117-70E6-1C443DE2F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24" y="0"/>
            <a:ext cx="4876376" cy="6858000"/>
          </a:xfrm>
          <a:prstGeom prst="rect">
            <a:avLst/>
          </a:prstGeom>
        </p:spPr>
      </p:pic>
      <p:sp>
        <p:nvSpPr>
          <p:cNvPr id="6" name="Graphic 14">
            <a:extLst>
              <a:ext uri="{FF2B5EF4-FFF2-40B4-BE49-F238E27FC236}">
                <a16:creationId xmlns:a16="http://schemas.microsoft.com/office/drawing/2014/main" id="{34FC66CA-D229-ADDA-3C32-11CA944A8641}"/>
              </a:ext>
            </a:extLst>
          </p:cNvPr>
          <p:cNvSpPr/>
          <p:nvPr/>
        </p:nvSpPr>
        <p:spPr>
          <a:xfrm rot="20809499">
            <a:off x="1419606" y="5631774"/>
            <a:ext cx="2703073" cy="1215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raphic 2"/>
          <p:cNvSpPr/>
          <p:nvPr/>
        </p:nvSpPr>
        <p:spPr>
          <a:xfrm rot="15300000">
            <a:off x="4311718" y="5601003"/>
            <a:ext cx="2473482" cy="1750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475" extrusionOk="0">
                <a:moveTo>
                  <a:pt x="18846" y="394"/>
                </a:moveTo>
                <a:cubicBezTo>
                  <a:pt x="18487" y="199"/>
                  <a:pt x="18114" y="103"/>
                  <a:pt x="17733" y="39"/>
                </a:cubicBezTo>
                <a:cubicBezTo>
                  <a:pt x="17405" y="-15"/>
                  <a:pt x="17072" y="-12"/>
                  <a:pt x="16745" y="45"/>
                </a:cubicBezTo>
                <a:cubicBezTo>
                  <a:pt x="15976" y="180"/>
                  <a:pt x="15236" y="515"/>
                  <a:pt x="14596" y="1148"/>
                </a:cubicBezTo>
                <a:cubicBezTo>
                  <a:pt x="13294" y="2437"/>
                  <a:pt x="12447" y="4518"/>
                  <a:pt x="12215" y="6729"/>
                </a:cubicBezTo>
                <a:cubicBezTo>
                  <a:pt x="12153" y="7330"/>
                  <a:pt x="12116" y="7929"/>
                  <a:pt x="12131" y="8537"/>
                </a:cubicBezTo>
                <a:cubicBezTo>
                  <a:pt x="12147" y="9194"/>
                  <a:pt x="12208" y="9854"/>
                  <a:pt x="12304" y="10498"/>
                </a:cubicBezTo>
                <a:cubicBezTo>
                  <a:pt x="12484" y="11719"/>
                  <a:pt x="12814" y="12900"/>
                  <a:pt x="13222" y="14004"/>
                </a:cubicBezTo>
                <a:cubicBezTo>
                  <a:pt x="13278" y="14154"/>
                  <a:pt x="13335" y="14303"/>
                  <a:pt x="13394" y="14452"/>
                </a:cubicBezTo>
                <a:cubicBezTo>
                  <a:pt x="13118" y="14532"/>
                  <a:pt x="12841" y="14601"/>
                  <a:pt x="12563" y="14657"/>
                </a:cubicBezTo>
                <a:cubicBezTo>
                  <a:pt x="11288" y="14885"/>
                  <a:pt x="10001" y="14858"/>
                  <a:pt x="8727" y="14630"/>
                </a:cubicBezTo>
                <a:cubicBezTo>
                  <a:pt x="7047" y="14298"/>
                  <a:pt x="5409" y="13637"/>
                  <a:pt x="3822" y="12799"/>
                </a:cubicBezTo>
                <a:cubicBezTo>
                  <a:pt x="3391" y="12571"/>
                  <a:pt x="2964" y="12330"/>
                  <a:pt x="2540" y="12080"/>
                </a:cubicBezTo>
                <a:cubicBezTo>
                  <a:pt x="2048" y="11784"/>
                  <a:pt x="1559" y="11476"/>
                  <a:pt x="1074" y="11159"/>
                </a:cubicBezTo>
                <a:cubicBezTo>
                  <a:pt x="896" y="11043"/>
                  <a:pt x="720" y="10982"/>
                  <a:pt x="525" y="11058"/>
                </a:cubicBezTo>
                <a:cubicBezTo>
                  <a:pt x="360" y="11122"/>
                  <a:pt x="180" y="11302"/>
                  <a:pt x="99" y="11520"/>
                </a:cubicBezTo>
                <a:cubicBezTo>
                  <a:pt x="12" y="11753"/>
                  <a:pt x="-32" y="12035"/>
                  <a:pt x="27" y="12294"/>
                </a:cubicBezTo>
                <a:cubicBezTo>
                  <a:pt x="81" y="12529"/>
                  <a:pt x="189" y="12786"/>
                  <a:pt x="355" y="12895"/>
                </a:cubicBezTo>
                <a:cubicBezTo>
                  <a:pt x="2002" y="13972"/>
                  <a:pt x="3687" y="14958"/>
                  <a:pt x="5432" y="15674"/>
                </a:cubicBezTo>
                <a:cubicBezTo>
                  <a:pt x="7125" y="16367"/>
                  <a:pt x="8891" y="16814"/>
                  <a:pt x="10657" y="16829"/>
                </a:cubicBezTo>
                <a:cubicBezTo>
                  <a:pt x="11849" y="16839"/>
                  <a:pt x="13056" y="16656"/>
                  <a:pt x="14219" y="16251"/>
                </a:cubicBezTo>
                <a:cubicBezTo>
                  <a:pt x="14893" y="17557"/>
                  <a:pt x="15674" y="18761"/>
                  <a:pt x="16470" y="19912"/>
                </a:cubicBezTo>
                <a:cubicBezTo>
                  <a:pt x="16765" y="20340"/>
                  <a:pt x="17065" y="20763"/>
                  <a:pt x="17364" y="21185"/>
                </a:cubicBezTo>
                <a:cubicBezTo>
                  <a:pt x="17627" y="21558"/>
                  <a:pt x="18111" y="21585"/>
                  <a:pt x="18371" y="21185"/>
                </a:cubicBezTo>
                <a:cubicBezTo>
                  <a:pt x="18632" y="20784"/>
                  <a:pt x="18653" y="20161"/>
                  <a:pt x="18371" y="19764"/>
                </a:cubicBezTo>
                <a:cubicBezTo>
                  <a:pt x="17429" y="18433"/>
                  <a:pt x="16486" y="17097"/>
                  <a:pt x="15659" y="15618"/>
                </a:cubicBezTo>
                <a:cubicBezTo>
                  <a:pt x="17088" y="14854"/>
                  <a:pt x="18427" y="13722"/>
                  <a:pt x="19508" y="12187"/>
                </a:cubicBezTo>
                <a:cubicBezTo>
                  <a:pt x="20689" y="10508"/>
                  <a:pt x="21568" y="8257"/>
                  <a:pt x="21505" y="5834"/>
                </a:cubicBezTo>
                <a:cubicBezTo>
                  <a:pt x="21474" y="4656"/>
                  <a:pt x="21243" y="3444"/>
                  <a:pt x="20759" y="2471"/>
                </a:cubicBezTo>
                <a:cubicBezTo>
                  <a:pt x="20497" y="1944"/>
                  <a:pt x="20201" y="1523"/>
                  <a:pt x="19839" y="1136"/>
                </a:cubicBezTo>
                <a:cubicBezTo>
                  <a:pt x="19538" y="814"/>
                  <a:pt x="19199" y="585"/>
                  <a:pt x="18846" y="394"/>
                </a:cubicBezTo>
                <a:close/>
                <a:moveTo>
                  <a:pt x="20055" y="6748"/>
                </a:moveTo>
                <a:cubicBezTo>
                  <a:pt x="19998" y="7252"/>
                  <a:pt x="19898" y="7743"/>
                  <a:pt x="19763" y="8216"/>
                </a:cubicBezTo>
                <a:cubicBezTo>
                  <a:pt x="19578" y="8799"/>
                  <a:pt x="19343" y="9347"/>
                  <a:pt x="19072" y="9859"/>
                </a:cubicBezTo>
                <a:cubicBezTo>
                  <a:pt x="18669" y="10573"/>
                  <a:pt x="18202" y="11210"/>
                  <a:pt x="17695" y="11775"/>
                </a:cubicBezTo>
                <a:cubicBezTo>
                  <a:pt x="17038" y="12477"/>
                  <a:pt x="16320" y="13056"/>
                  <a:pt x="15564" y="13520"/>
                </a:cubicBezTo>
                <a:cubicBezTo>
                  <a:pt x="15320" y="13661"/>
                  <a:pt x="15073" y="13791"/>
                  <a:pt x="14823" y="13909"/>
                </a:cubicBezTo>
                <a:cubicBezTo>
                  <a:pt x="14565" y="13313"/>
                  <a:pt x="14334" y="12694"/>
                  <a:pt x="14136" y="12051"/>
                </a:cubicBezTo>
                <a:cubicBezTo>
                  <a:pt x="13885" y="11183"/>
                  <a:pt x="13699" y="10279"/>
                  <a:pt x="13601" y="9350"/>
                </a:cubicBezTo>
                <a:cubicBezTo>
                  <a:pt x="13542" y="8647"/>
                  <a:pt x="13535" y="7937"/>
                  <a:pt x="13593" y="7233"/>
                </a:cubicBezTo>
                <a:cubicBezTo>
                  <a:pt x="13661" y="6608"/>
                  <a:pt x="13777" y="5995"/>
                  <a:pt x="13943" y="5407"/>
                </a:cubicBezTo>
                <a:cubicBezTo>
                  <a:pt x="14104" y="4891"/>
                  <a:pt x="14303" y="4401"/>
                  <a:pt x="14541" y="3948"/>
                </a:cubicBezTo>
                <a:cubicBezTo>
                  <a:pt x="14748" y="3588"/>
                  <a:pt x="14979" y="3258"/>
                  <a:pt x="15235" y="2967"/>
                </a:cubicBezTo>
                <a:cubicBezTo>
                  <a:pt x="15459" y="2735"/>
                  <a:pt x="15697" y="2535"/>
                  <a:pt x="15950" y="2372"/>
                </a:cubicBezTo>
                <a:cubicBezTo>
                  <a:pt x="16224" y="2221"/>
                  <a:pt x="16508" y="2114"/>
                  <a:pt x="16799" y="2048"/>
                </a:cubicBezTo>
                <a:cubicBezTo>
                  <a:pt x="17101" y="2001"/>
                  <a:pt x="17405" y="2001"/>
                  <a:pt x="17707" y="2047"/>
                </a:cubicBezTo>
                <a:cubicBezTo>
                  <a:pt x="17975" y="2108"/>
                  <a:pt x="18238" y="2207"/>
                  <a:pt x="18491" y="2346"/>
                </a:cubicBezTo>
                <a:cubicBezTo>
                  <a:pt x="18694" y="2477"/>
                  <a:pt x="18887" y="2634"/>
                  <a:pt x="19067" y="2818"/>
                </a:cubicBezTo>
                <a:cubicBezTo>
                  <a:pt x="19223" y="2999"/>
                  <a:pt x="19365" y="3199"/>
                  <a:pt x="19494" y="3419"/>
                </a:cubicBezTo>
                <a:cubicBezTo>
                  <a:pt x="19628" y="3679"/>
                  <a:pt x="19742" y="3957"/>
                  <a:pt x="19837" y="4249"/>
                </a:cubicBezTo>
                <a:cubicBezTo>
                  <a:pt x="19939" y="4617"/>
                  <a:pt x="20011" y="5000"/>
                  <a:pt x="20056" y="5390"/>
                </a:cubicBezTo>
                <a:cubicBezTo>
                  <a:pt x="20090" y="5842"/>
                  <a:pt x="20090" y="6296"/>
                  <a:pt x="20055" y="6748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16" name="TextBox 11"/>
          <p:cNvSpPr txBox="1">
            <a:spLocks noGrp="1"/>
          </p:cNvSpPr>
          <p:nvPr>
            <p:ph type="sldNum" sz="quarter" idx="2"/>
          </p:nvPr>
        </p:nvSpPr>
        <p:spPr>
          <a:xfrm>
            <a:off x="11774614" y="6354500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pl-PL" noProof="0"/>
              <a:t>4</a:t>
            </a:fld>
            <a:endParaRPr lang="pl-PL" noProof="0" dirty="0"/>
          </a:p>
        </p:txBody>
      </p:sp>
      <p:sp>
        <p:nvSpPr>
          <p:cNvPr id="217" name="Rectangle: Rounded Corners 34"/>
          <p:cNvSpPr/>
          <p:nvPr/>
        </p:nvSpPr>
        <p:spPr>
          <a:xfrm>
            <a:off x="5986914" y="967338"/>
            <a:ext cx="5304486" cy="5041769"/>
          </a:xfrm>
          <a:prstGeom prst="roundRect">
            <a:avLst>
              <a:gd name="adj" fmla="val 9249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18" name="TextBox 6"/>
          <p:cNvSpPr txBox="1"/>
          <p:nvPr/>
        </p:nvSpPr>
        <p:spPr>
          <a:xfrm>
            <a:off x="614329" y="1033260"/>
            <a:ext cx="4912076" cy="227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72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Pytania</a:t>
            </a:r>
          </a:p>
          <a:p>
            <a:pPr>
              <a:defRPr sz="72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badawcze</a:t>
            </a:r>
          </a:p>
        </p:txBody>
      </p:sp>
      <p:sp>
        <p:nvSpPr>
          <p:cNvPr id="219" name="TextBox 32"/>
          <p:cNvSpPr txBox="1"/>
          <p:nvPr/>
        </p:nvSpPr>
        <p:spPr>
          <a:xfrm>
            <a:off x="6294746" y="1708247"/>
            <a:ext cx="4804326" cy="355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67368" indent="-267368">
              <a:spcBef>
                <a:spcPts val="1000"/>
              </a:spcBef>
              <a:buSzPct val="100000"/>
              <a:buAutoNum type="arabicPeriod"/>
              <a:defRPr sz="1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Jakie czynniki mają największy wpływ na motywację do pracy w różnych grupach zawodowych i pokoleniowych</a:t>
            </a:r>
          </a:p>
          <a:p>
            <a:pPr marL="267368" indent="-267368">
              <a:spcBef>
                <a:spcPts val="1000"/>
              </a:spcBef>
              <a:buSzPct val="100000"/>
              <a:buAutoNum type="arabicPeriod"/>
              <a:defRPr sz="1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Jakie aspekty pracy są najbardziej cenione przez pracowników różnych szczebli i branż?</a:t>
            </a:r>
          </a:p>
          <a:p>
            <a:pPr marL="267368" indent="-267368">
              <a:spcBef>
                <a:spcPts val="1000"/>
              </a:spcBef>
              <a:buSzPct val="100000"/>
              <a:buAutoNum type="arabicPeriod"/>
              <a:defRPr sz="1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Jakie są najczęstsze źródła niezadowolenia z pracy i jak wpływają na motywację zawodową?</a:t>
            </a:r>
          </a:p>
          <a:p>
            <a:pPr marL="267368" indent="-267368">
              <a:spcBef>
                <a:spcPts val="1000"/>
              </a:spcBef>
              <a:buSzPct val="100000"/>
              <a:buAutoNum type="arabicPeriod"/>
              <a:defRPr sz="1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W jakim stopniu pracownicy odczuwają satysfakcję i sens wykonywanej pracy?</a:t>
            </a:r>
          </a:p>
          <a:p>
            <a:pPr marL="267368" indent="-267368">
              <a:spcBef>
                <a:spcPts val="1000"/>
              </a:spcBef>
              <a:buSzPct val="100000"/>
              <a:buAutoNum type="arabicPeriod"/>
              <a:defRPr sz="1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Jakie czynniki motywacyjne (finansowe i pozafinansowe) są najbardziej efektywne w zwiększaniu zaangażowania zawodowego?</a:t>
            </a:r>
          </a:p>
        </p:txBody>
      </p:sp>
      <p:sp>
        <p:nvSpPr>
          <p:cNvPr id="220" name="TextBox 35"/>
          <p:cNvSpPr txBox="1"/>
          <p:nvPr/>
        </p:nvSpPr>
        <p:spPr>
          <a:xfrm>
            <a:off x="652184" y="3336002"/>
            <a:ext cx="445781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Na podstawie kwerendy literatury przedmiotu sformułowano jedenaście pytań badawczych:</a:t>
            </a:r>
          </a:p>
        </p:txBody>
      </p:sp>
      <p:sp>
        <p:nvSpPr>
          <p:cNvPr id="221" name="Graphic 14"/>
          <p:cNvSpPr/>
          <p:nvPr/>
        </p:nvSpPr>
        <p:spPr>
          <a:xfrm rot="10800000">
            <a:off x="-656212" y="-209228"/>
            <a:ext cx="2703073" cy="121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pic>
        <p:nvPicPr>
          <p:cNvPr id="222" name="Picture Placeholder 10" descr="Picture Placeholder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16748" y="111227"/>
            <a:ext cx="606211" cy="574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raphic 2"/>
          <p:cNvSpPr/>
          <p:nvPr/>
        </p:nvSpPr>
        <p:spPr>
          <a:xfrm rot="15300000">
            <a:off x="4632339" y="6184812"/>
            <a:ext cx="1617343" cy="1144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475" extrusionOk="0">
                <a:moveTo>
                  <a:pt x="18846" y="394"/>
                </a:moveTo>
                <a:cubicBezTo>
                  <a:pt x="18487" y="199"/>
                  <a:pt x="18114" y="103"/>
                  <a:pt x="17733" y="39"/>
                </a:cubicBezTo>
                <a:cubicBezTo>
                  <a:pt x="17405" y="-15"/>
                  <a:pt x="17072" y="-12"/>
                  <a:pt x="16745" y="45"/>
                </a:cubicBezTo>
                <a:cubicBezTo>
                  <a:pt x="15976" y="180"/>
                  <a:pt x="15236" y="515"/>
                  <a:pt x="14596" y="1148"/>
                </a:cubicBezTo>
                <a:cubicBezTo>
                  <a:pt x="13294" y="2437"/>
                  <a:pt x="12447" y="4518"/>
                  <a:pt x="12215" y="6729"/>
                </a:cubicBezTo>
                <a:cubicBezTo>
                  <a:pt x="12153" y="7330"/>
                  <a:pt x="12116" y="7929"/>
                  <a:pt x="12131" y="8537"/>
                </a:cubicBezTo>
                <a:cubicBezTo>
                  <a:pt x="12147" y="9194"/>
                  <a:pt x="12208" y="9854"/>
                  <a:pt x="12304" y="10498"/>
                </a:cubicBezTo>
                <a:cubicBezTo>
                  <a:pt x="12484" y="11719"/>
                  <a:pt x="12814" y="12900"/>
                  <a:pt x="13222" y="14004"/>
                </a:cubicBezTo>
                <a:cubicBezTo>
                  <a:pt x="13278" y="14154"/>
                  <a:pt x="13335" y="14303"/>
                  <a:pt x="13394" y="14452"/>
                </a:cubicBezTo>
                <a:cubicBezTo>
                  <a:pt x="13118" y="14532"/>
                  <a:pt x="12841" y="14601"/>
                  <a:pt x="12563" y="14657"/>
                </a:cubicBezTo>
                <a:cubicBezTo>
                  <a:pt x="11288" y="14885"/>
                  <a:pt x="10001" y="14858"/>
                  <a:pt x="8727" y="14630"/>
                </a:cubicBezTo>
                <a:cubicBezTo>
                  <a:pt x="7047" y="14298"/>
                  <a:pt x="5409" y="13637"/>
                  <a:pt x="3822" y="12799"/>
                </a:cubicBezTo>
                <a:cubicBezTo>
                  <a:pt x="3391" y="12571"/>
                  <a:pt x="2964" y="12330"/>
                  <a:pt x="2540" y="12080"/>
                </a:cubicBezTo>
                <a:cubicBezTo>
                  <a:pt x="2048" y="11784"/>
                  <a:pt x="1559" y="11476"/>
                  <a:pt x="1074" y="11159"/>
                </a:cubicBezTo>
                <a:cubicBezTo>
                  <a:pt x="896" y="11043"/>
                  <a:pt x="720" y="10982"/>
                  <a:pt x="525" y="11058"/>
                </a:cubicBezTo>
                <a:cubicBezTo>
                  <a:pt x="360" y="11122"/>
                  <a:pt x="180" y="11302"/>
                  <a:pt x="99" y="11520"/>
                </a:cubicBezTo>
                <a:cubicBezTo>
                  <a:pt x="12" y="11753"/>
                  <a:pt x="-32" y="12035"/>
                  <a:pt x="27" y="12294"/>
                </a:cubicBezTo>
                <a:cubicBezTo>
                  <a:pt x="81" y="12529"/>
                  <a:pt x="189" y="12786"/>
                  <a:pt x="355" y="12895"/>
                </a:cubicBezTo>
                <a:cubicBezTo>
                  <a:pt x="2002" y="13972"/>
                  <a:pt x="3687" y="14958"/>
                  <a:pt x="5432" y="15674"/>
                </a:cubicBezTo>
                <a:cubicBezTo>
                  <a:pt x="7125" y="16367"/>
                  <a:pt x="8891" y="16814"/>
                  <a:pt x="10657" y="16829"/>
                </a:cubicBezTo>
                <a:cubicBezTo>
                  <a:pt x="11849" y="16839"/>
                  <a:pt x="13056" y="16656"/>
                  <a:pt x="14219" y="16251"/>
                </a:cubicBezTo>
                <a:cubicBezTo>
                  <a:pt x="14893" y="17557"/>
                  <a:pt x="15674" y="18761"/>
                  <a:pt x="16470" y="19912"/>
                </a:cubicBezTo>
                <a:cubicBezTo>
                  <a:pt x="16765" y="20340"/>
                  <a:pt x="17065" y="20763"/>
                  <a:pt x="17364" y="21185"/>
                </a:cubicBezTo>
                <a:cubicBezTo>
                  <a:pt x="17627" y="21558"/>
                  <a:pt x="18111" y="21585"/>
                  <a:pt x="18371" y="21185"/>
                </a:cubicBezTo>
                <a:cubicBezTo>
                  <a:pt x="18632" y="20784"/>
                  <a:pt x="18653" y="20161"/>
                  <a:pt x="18371" y="19764"/>
                </a:cubicBezTo>
                <a:cubicBezTo>
                  <a:pt x="17429" y="18433"/>
                  <a:pt x="16486" y="17097"/>
                  <a:pt x="15659" y="15618"/>
                </a:cubicBezTo>
                <a:cubicBezTo>
                  <a:pt x="17088" y="14854"/>
                  <a:pt x="18427" y="13722"/>
                  <a:pt x="19508" y="12187"/>
                </a:cubicBezTo>
                <a:cubicBezTo>
                  <a:pt x="20689" y="10508"/>
                  <a:pt x="21568" y="8257"/>
                  <a:pt x="21505" y="5834"/>
                </a:cubicBezTo>
                <a:cubicBezTo>
                  <a:pt x="21474" y="4656"/>
                  <a:pt x="21243" y="3444"/>
                  <a:pt x="20759" y="2471"/>
                </a:cubicBezTo>
                <a:cubicBezTo>
                  <a:pt x="20497" y="1944"/>
                  <a:pt x="20201" y="1523"/>
                  <a:pt x="19839" y="1136"/>
                </a:cubicBezTo>
                <a:cubicBezTo>
                  <a:pt x="19538" y="814"/>
                  <a:pt x="19199" y="585"/>
                  <a:pt x="18846" y="394"/>
                </a:cubicBezTo>
                <a:close/>
                <a:moveTo>
                  <a:pt x="20055" y="6748"/>
                </a:moveTo>
                <a:cubicBezTo>
                  <a:pt x="19998" y="7252"/>
                  <a:pt x="19898" y="7743"/>
                  <a:pt x="19763" y="8216"/>
                </a:cubicBezTo>
                <a:cubicBezTo>
                  <a:pt x="19578" y="8799"/>
                  <a:pt x="19343" y="9347"/>
                  <a:pt x="19072" y="9859"/>
                </a:cubicBezTo>
                <a:cubicBezTo>
                  <a:pt x="18669" y="10573"/>
                  <a:pt x="18202" y="11210"/>
                  <a:pt x="17695" y="11775"/>
                </a:cubicBezTo>
                <a:cubicBezTo>
                  <a:pt x="17038" y="12477"/>
                  <a:pt x="16320" y="13056"/>
                  <a:pt x="15564" y="13520"/>
                </a:cubicBezTo>
                <a:cubicBezTo>
                  <a:pt x="15320" y="13661"/>
                  <a:pt x="15073" y="13791"/>
                  <a:pt x="14823" y="13909"/>
                </a:cubicBezTo>
                <a:cubicBezTo>
                  <a:pt x="14565" y="13313"/>
                  <a:pt x="14334" y="12694"/>
                  <a:pt x="14136" y="12051"/>
                </a:cubicBezTo>
                <a:cubicBezTo>
                  <a:pt x="13885" y="11183"/>
                  <a:pt x="13699" y="10279"/>
                  <a:pt x="13601" y="9350"/>
                </a:cubicBezTo>
                <a:cubicBezTo>
                  <a:pt x="13542" y="8647"/>
                  <a:pt x="13535" y="7937"/>
                  <a:pt x="13593" y="7233"/>
                </a:cubicBezTo>
                <a:cubicBezTo>
                  <a:pt x="13661" y="6608"/>
                  <a:pt x="13777" y="5995"/>
                  <a:pt x="13943" y="5407"/>
                </a:cubicBezTo>
                <a:cubicBezTo>
                  <a:pt x="14104" y="4891"/>
                  <a:pt x="14303" y="4401"/>
                  <a:pt x="14541" y="3948"/>
                </a:cubicBezTo>
                <a:cubicBezTo>
                  <a:pt x="14748" y="3588"/>
                  <a:pt x="14979" y="3258"/>
                  <a:pt x="15235" y="2967"/>
                </a:cubicBezTo>
                <a:cubicBezTo>
                  <a:pt x="15459" y="2735"/>
                  <a:pt x="15697" y="2535"/>
                  <a:pt x="15950" y="2372"/>
                </a:cubicBezTo>
                <a:cubicBezTo>
                  <a:pt x="16224" y="2221"/>
                  <a:pt x="16508" y="2114"/>
                  <a:pt x="16799" y="2048"/>
                </a:cubicBezTo>
                <a:cubicBezTo>
                  <a:pt x="17101" y="2001"/>
                  <a:pt x="17405" y="2001"/>
                  <a:pt x="17707" y="2047"/>
                </a:cubicBezTo>
                <a:cubicBezTo>
                  <a:pt x="17975" y="2108"/>
                  <a:pt x="18238" y="2207"/>
                  <a:pt x="18491" y="2346"/>
                </a:cubicBezTo>
                <a:cubicBezTo>
                  <a:pt x="18694" y="2477"/>
                  <a:pt x="18887" y="2634"/>
                  <a:pt x="19067" y="2818"/>
                </a:cubicBezTo>
                <a:cubicBezTo>
                  <a:pt x="19223" y="2999"/>
                  <a:pt x="19365" y="3199"/>
                  <a:pt x="19494" y="3419"/>
                </a:cubicBezTo>
                <a:cubicBezTo>
                  <a:pt x="19628" y="3679"/>
                  <a:pt x="19742" y="3957"/>
                  <a:pt x="19837" y="4249"/>
                </a:cubicBezTo>
                <a:cubicBezTo>
                  <a:pt x="19939" y="4617"/>
                  <a:pt x="20011" y="5000"/>
                  <a:pt x="20056" y="5390"/>
                </a:cubicBezTo>
                <a:cubicBezTo>
                  <a:pt x="20090" y="5842"/>
                  <a:pt x="20090" y="6296"/>
                  <a:pt x="20055" y="6748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25" name="TextBox 11"/>
          <p:cNvSpPr txBox="1">
            <a:spLocks noGrp="1"/>
          </p:cNvSpPr>
          <p:nvPr>
            <p:ph type="sldNum" sz="quarter" idx="2"/>
          </p:nvPr>
        </p:nvSpPr>
        <p:spPr>
          <a:xfrm>
            <a:off x="11774614" y="6354500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pl-PL" noProof="0"/>
              <a:t>5</a:t>
            </a:fld>
            <a:endParaRPr lang="pl-PL" noProof="0" dirty="0"/>
          </a:p>
        </p:txBody>
      </p:sp>
      <p:sp>
        <p:nvSpPr>
          <p:cNvPr id="226" name="Rectangle: Rounded Corners 34"/>
          <p:cNvSpPr/>
          <p:nvPr/>
        </p:nvSpPr>
        <p:spPr>
          <a:xfrm>
            <a:off x="5482257" y="502043"/>
            <a:ext cx="5801007" cy="5853914"/>
          </a:xfrm>
          <a:prstGeom prst="roundRect">
            <a:avLst>
              <a:gd name="adj" fmla="val 8228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27" name="TextBox 6"/>
          <p:cNvSpPr txBox="1"/>
          <p:nvPr/>
        </p:nvSpPr>
        <p:spPr>
          <a:xfrm>
            <a:off x="614329" y="1033260"/>
            <a:ext cx="4912076" cy="194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72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Pytania</a:t>
            </a:r>
          </a:p>
          <a:p>
            <a:pPr>
              <a:defRPr sz="50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badawcze cd.</a:t>
            </a:r>
          </a:p>
        </p:txBody>
      </p:sp>
      <p:sp>
        <p:nvSpPr>
          <p:cNvPr id="228" name="TextBox 32"/>
          <p:cNvSpPr txBox="1"/>
          <p:nvPr/>
        </p:nvSpPr>
        <p:spPr>
          <a:xfrm>
            <a:off x="5980598" y="681493"/>
            <a:ext cx="4804326" cy="5411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67368" indent="-267368">
              <a:spcBef>
                <a:spcPts val="1000"/>
              </a:spcBef>
              <a:buSzPct val="100000"/>
              <a:buAutoNum type="arabicPeriod" startAt="6"/>
              <a:defRPr sz="1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Jakie są preferencje pracowników dotyczące systemów wynagradzania i ich wpływ na motywację?</a:t>
            </a:r>
          </a:p>
          <a:p>
            <a:pPr marL="267368" indent="-267368">
              <a:spcBef>
                <a:spcPts val="1000"/>
              </a:spcBef>
              <a:buSzPct val="100000"/>
              <a:buAutoNum type="arabicPeriod" startAt="6"/>
              <a:defRPr sz="1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W jakim stopniu praca zawodowa wpływa na życie prywatne pracowników i jak postrzegana jest równowaga między pracą a życiem osobistym?</a:t>
            </a:r>
          </a:p>
          <a:p>
            <a:pPr marL="267368" indent="-267368">
              <a:spcBef>
                <a:spcPts val="1000"/>
              </a:spcBef>
              <a:buSzPct val="100000"/>
              <a:buAutoNum type="arabicPeriod" startAt="6"/>
              <a:defRPr sz="1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Jakie elementy kultury organizacyjnej i atmosfery pracy najbardziej sprzyjają zwiększaniu motywacji pracowników?</a:t>
            </a:r>
          </a:p>
          <a:p>
            <a:pPr marL="267368" indent="-267368">
              <a:spcBef>
                <a:spcPts val="1000"/>
              </a:spcBef>
              <a:buSzPct val="100000"/>
              <a:buAutoNum type="arabicPeriod" startAt="6"/>
              <a:defRPr sz="1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Jakie są różnice w podejściu do pracy i motywacji między różnymi grupami pokoleniowymi?</a:t>
            </a:r>
          </a:p>
          <a:p>
            <a:pPr marL="267368" indent="-267368">
              <a:spcBef>
                <a:spcPts val="1000"/>
              </a:spcBef>
              <a:buSzPct val="100000"/>
              <a:buAutoNum type="arabicPeriod" startAt="6"/>
              <a:defRPr sz="1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W jakim stopniu pracownicy są gotowi poświęcać swój czas prywatny na rzecz pracy i jakie są tego konsekwencje?</a:t>
            </a:r>
          </a:p>
          <a:p>
            <a:pPr marL="267368" indent="-267368">
              <a:spcBef>
                <a:spcPts val="1000"/>
              </a:spcBef>
              <a:buSzPct val="100000"/>
              <a:buAutoNum type="arabicPeriod" startAt="6"/>
              <a:defRPr sz="1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Jakie zmiany w miejscu pracy pracownicy uważają za kluczowe dla poprawy swojej motywacji i satysfakcji zawodowej?</a:t>
            </a:r>
          </a:p>
        </p:txBody>
      </p:sp>
      <p:sp>
        <p:nvSpPr>
          <p:cNvPr id="229" name="TextBox 35"/>
          <p:cNvSpPr txBox="1"/>
          <p:nvPr/>
        </p:nvSpPr>
        <p:spPr>
          <a:xfrm>
            <a:off x="652184" y="3336002"/>
            <a:ext cx="4457817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Na podstawie kwerendy literatury przedmiotu sformułowano jedenaście pytań badawczych:</a:t>
            </a:r>
          </a:p>
        </p:txBody>
      </p:sp>
      <p:sp>
        <p:nvSpPr>
          <p:cNvPr id="230" name="Graphic 14"/>
          <p:cNvSpPr/>
          <p:nvPr/>
        </p:nvSpPr>
        <p:spPr>
          <a:xfrm rot="10800000">
            <a:off x="-656212" y="-209228"/>
            <a:ext cx="2703073" cy="121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pic>
        <p:nvPicPr>
          <p:cNvPr id="231" name="Picture Placeholder 10" descr="Picture Placeholder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16748" y="111227"/>
            <a:ext cx="606211" cy="574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: Rounded Corners 1"/>
          <p:cNvSpPr/>
          <p:nvPr/>
        </p:nvSpPr>
        <p:spPr>
          <a:xfrm>
            <a:off x="0" y="0"/>
            <a:ext cx="5758034" cy="6858000"/>
          </a:xfrm>
          <a:prstGeom prst="roundRect">
            <a:avLst>
              <a:gd name="adj" fmla="val 0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34" name="TextBox 2"/>
          <p:cNvSpPr txBox="1"/>
          <p:nvPr/>
        </p:nvSpPr>
        <p:spPr>
          <a:xfrm>
            <a:off x="576276" y="792164"/>
            <a:ext cx="5136038" cy="230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/>
              <a:t>Metodyka oraz zakres danych empirycznych</a:t>
            </a:r>
          </a:p>
        </p:txBody>
      </p:sp>
      <p:sp>
        <p:nvSpPr>
          <p:cNvPr id="235" name="Rectangle: Rounded Corners 16"/>
          <p:cNvSpPr/>
          <p:nvPr/>
        </p:nvSpPr>
        <p:spPr>
          <a:xfrm>
            <a:off x="6111580" y="398479"/>
            <a:ext cx="5589882" cy="5851090"/>
          </a:xfrm>
          <a:prstGeom prst="roundRect">
            <a:avLst>
              <a:gd name="adj" fmla="val 12212"/>
            </a:avLst>
          </a:prstGeom>
          <a:solidFill>
            <a:srgbClr val="FFFFFF"/>
          </a:solidFill>
          <a:ln w="12700">
            <a:miter lim="400000"/>
          </a:ln>
          <a:effectLst>
            <a:outerShdw blurRad="5080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36" name="TextBox 18"/>
          <p:cNvSpPr txBox="1"/>
          <p:nvPr/>
        </p:nvSpPr>
        <p:spPr>
          <a:xfrm>
            <a:off x="6760944" y="1020829"/>
            <a:ext cx="4291154" cy="460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27000" indent="-127000">
              <a:spcBef>
                <a:spcPts val="1000"/>
              </a:spcBef>
              <a:buSzPct val="100000"/>
              <a:buChar char="•"/>
              <a:defRPr sz="16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sz="2000" noProof="0" dirty="0">
                <a:latin typeface="Roboto" panose="02000000000000000000" pitchFamily="2" charset="0"/>
                <a:ea typeface="Roboto" panose="02000000000000000000" pitchFamily="2" charset="0"/>
              </a:rPr>
              <a:t>Badanie miało charakter ilościowy.</a:t>
            </a:r>
          </a:p>
          <a:p>
            <a:pPr marL="127000" indent="-127000">
              <a:spcBef>
                <a:spcPts val="1000"/>
              </a:spcBef>
              <a:buSzPct val="100000"/>
              <a:buChar char="•"/>
              <a:defRPr sz="16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sz="2000" noProof="0" dirty="0">
                <a:latin typeface="Roboto" panose="02000000000000000000" pitchFamily="2" charset="0"/>
                <a:ea typeface="Roboto" panose="02000000000000000000" pitchFamily="2" charset="0"/>
              </a:rPr>
              <a:t>Dane źródłowe do analizy empirycznej pozyskano metodą CAWI (</a:t>
            </a:r>
            <a:r>
              <a:rPr lang="pl-PL" sz="2000" noProof="0" dirty="0" err="1">
                <a:latin typeface="Roboto" panose="02000000000000000000" pitchFamily="2" charset="0"/>
                <a:ea typeface="Roboto" panose="02000000000000000000" pitchFamily="2" charset="0"/>
              </a:rPr>
              <a:t>Computer-Assisted</a:t>
            </a:r>
            <a:r>
              <a:rPr lang="pl-PL" sz="2000" noProof="0" dirty="0">
                <a:latin typeface="Roboto" panose="02000000000000000000" pitchFamily="2" charset="0"/>
                <a:ea typeface="Roboto" panose="02000000000000000000" pitchFamily="2" charset="0"/>
              </a:rPr>
              <a:t> Web Interview). </a:t>
            </a:r>
          </a:p>
          <a:p>
            <a:pPr marL="127000" indent="-127000">
              <a:spcBef>
                <a:spcPts val="1000"/>
              </a:spcBef>
              <a:buSzPct val="100000"/>
              <a:buChar char="•"/>
              <a:defRPr sz="16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sz="2000" noProof="0" dirty="0">
                <a:latin typeface="Roboto" panose="02000000000000000000" pitchFamily="2" charset="0"/>
                <a:ea typeface="Roboto" panose="02000000000000000000" pitchFamily="2" charset="0"/>
              </a:rPr>
              <a:t>Formularz ankiety umieszczony był na przeznaczonej do tego stronie internetowej i zawierał 14 pytań.</a:t>
            </a:r>
          </a:p>
          <a:p>
            <a:pPr marL="127000" indent="-127000">
              <a:spcBef>
                <a:spcPts val="1000"/>
              </a:spcBef>
              <a:buSzPct val="100000"/>
              <a:buChar char="•"/>
              <a:defRPr sz="16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sz="2000" noProof="0" dirty="0">
                <a:latin typeface="Roboto" panose="02000000000000000000" pitchFamily="2" charset="0"/>
                <a:ea typeface="Roboto" panose="02000000000000000000" pitchFamily="2" charset="0"/>
              </a:rPr>
              <a:t>Badania ankietowe przeprowadzono w okresie 31.10.2023-30.06.2024. </a:t>
            </a:r>
          </a:p>
          <a:p>
            <a:pPr marL="127000" indent="-127000">
              <a:spcBef>
                <a:spcPts val="1000"/>
              </a:spcBef>
              <a:buSzPct val="100000"/>
              <a:buChar char="•"/>
              <a:defRPr sz="16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sz="2000" noProof="0" dirty="0">
                <a:latin typeface="Roboto" panose="02000000000000000000" pitchFamily="2" charset="0"/>
                <a:ea typeface="Roboto" panose="02000000000000000000" pitchFamily="2" charset="0"/>
              </a:rPr>
              <a:t>Łącznie zgromadzono 460 prawidłowo wypełnionych ankiet.</a:t>
            </a:r>
          </a:p>
        </p:txBody>
      </p:sp>
      <p:sp>
        <p:nvSpPr>
          <p:cNvPr id="237" name="Graphic 14"/>
          <p:cNvSpPr/>
          <p:nvPr/>
        </p:nvSpPr>
        <p:spPr>
          <a:xfrm rot="3374410">
            <a:off x="11004167" y="6062864"/>
            <a:ext cx="2140367" cy="962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pic>
        <p:nvPicPr>
          <p:cNvPr id="238" name="Picture Placeholder 10" descr="Picture Placeholder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15005" y="111227"/>
            <a:ext cx="606210" cy="574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Box 2"/>
          <p:cNvSpPr txBox="1">
            <a:spLocks noGrp="1"/>
          </p:cNvSpPr>
          <p:nvPr>
            <p:ph type="sldNum" sz="quarter" idx="2"/>
          </p:nvPr>
        </p:nvSpPr>
        <p:spPr>
          <a:xfrm>
            <a:off x="11774614" y="6354500"/>
            <a:ext cx="174772" cy="2438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pl-PL" noProof="0"/>
              <a:t>7</a:t>
            </a:fld>
            <a:endParaRPr lang="pl-PL" noProof="0" dirty="0"/>
          </a:p>
        </p:txBody>
      </p:sp>
      <p:sp>
        <p:nvSpPr>
          <p:cNvPr id="241" name="Rectangle 7"/>
          <p:cNvSpPr/>
          <p:nvPr/>
        </p:nvSpPr>
        <p:spPr>
          <a:xfrm>
            <a:off x="0" y="0"/>
            <a:ext cx="6096000" cy="6857997"/>
          </a:xfrm>
          <a:prstGeom prst="rect">
            <a:avLst/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42" name="TextBox 3"/>
          <p:cNvSpPr txBox="1"/>
          <p:nvPr/>
        </p:nvSpPr>
        <p:spPr>
          <a:xfrm>
            <a:off x="357835" y="1198913"/>
            <a:ext cx="5380331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>
              <a:defRPr b="1">
                <a:latin typeface="Ubuntu"/>
                <a:ea typeface="Ubuntu"/>
                <a:cs typeface="Ubuntu"/>
                <a:sym typeface="Ubuntu"/>
              </a:defRPr>
            </a:pPr>
            <a:r>
              <a:rPr lang="pl-PL" b="1" noProof="0" dirty="0">
                <a:latin typeface="Ubuntu" panose="020B0504030602030204" pitchFamily="34" charset="0"/>
                <a:sym typeface="Montserrat Bold"/>
              </a:rPr>
              <a:t>Charakterystyka                 próby</a:t>
            </a:r>
          </a:p>
        </p:txBody>
      </p:sp>
      <p:sp>
        <p:nvSpPr>
          <p:cNvPr id="243" name="Graphic 14"/>
          <p:cNvSpPr/>
          <p:nvPr/>
        </p:nvSpPr>
        <p:spPr>
          <a:xfrm rot="3374410">
            <a:off x="10746430" y="5918766"/>
            <a:ext cx="2703074" cy="121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graphicFrame>
        <p:nvGraphicFramePr>
          <p:cNvPr id="244" name="Table 1"/>
          <p:cNvGraphicFramePr/>
          <p:nvPr>
            <p:extLst>
              <p:ext uri="{D42A27DB-BD31-4B8C-83A1-F6EECF244321}">
                <p14:modId xmlns:p14="http://schemas.microsoft.com/office/powerpoint/2010/main" val="546748286"/>
              </p:ext>
            </p:extLst>
          </p:nvPr>
        </p:nvGraphicFramePr>
        <p:xfrm>
          <a:off x="6356849" y="1295314"/>
          <a:ext cx="5608793" cy="44145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36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146">
                <a:tc rowSpan="2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Zmienne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Odpowiedzi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1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Płeć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lang="pl-PL" noProof="0" dirty="0"/>
                    </a:p>
                  </a:txBody>
                  <a:tcPr marL="25400" marR="25400" marT="0" marB="25400" anchor="b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lang="pl-PL" noProof="0" dirty="0"/>
                    </a:p>
                  </a:txBody>
                  <a:tcPr marL="25400" marR="25400" marT="0" marB="25400" anchor="b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Mężczyźni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143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31,1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Kobiety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317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68,9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Generacja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lang="pl-PL" noProof="0" dirty="0"/>
                    </a:p>
                  </a:txBody>
                  <a:tcPr marL="25400" marR="25400" marT="0" marB="25400" anchor="b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lang="pl-PL" noProof="0" dirty="0"/>
                    </a:p>
                  </a:txBody>
                  <a:tcPr marL="25400" marR="25400" marT="0" marB="25400" anchor="b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162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35,2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21,7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198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43,0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Zajmowane stanowisko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lang="pl-PL" noProof="0" dirty="0"/>
                    </a:p>
                  </a:txBody>
                  <a:tcPr marL="25400" marR="25400" marT="0" marB="25400" anchor="b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lang="pl-PL" noProof="0" dirty="0"/>
                    </a:p>
                  </a:txBody>
                  <a:tcPr marL="25400" marR="25400" marT="0" marB="25400" anchor="b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Pracownik fizyczny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103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22,4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Pracownik umysłowy (np. młodszy specjalista, konsultant, asystent)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146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31,7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2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Samodzielny specjalista (np. księgowy, informatyk, starszy specjalista)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102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22,2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Kierownik niższego szczebla (np. brygadzista)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3,5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Kierownik średniego szczebla (np. kierownik biura obsługi klienta)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8,0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Kierownik wysokiego i najwyższego szczebla (np. dyrektor, prezes)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5,4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Inne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6,7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Preferowany system wynagradzania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lang="pl-PL" noProof="0" dirty="0"/>
                    </a:p>
                  </a:txBody>
                  <a:tcPr marL="25400" marR="25400" marT="0" marB="25400" anchor="b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1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lang="pl-PL" noProof="0" dirty="0"/>
                    </a:p>
                  </a:txBody>
                  <a:tcPr marL="25400" marR="25400" marT="0" marB="25400" anchor="b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Model czasowy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219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47,6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Model prowizyjny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162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35,2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Model </a:t>
                      </a:r>
                      <a:r>
                        <a:rPr lang="pl-PL" sz="1100" noProof="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kafeteryjny</a:t>
                      </a:r>
                      <a:endParaRPr lang="pl-PL" sz="1100" noProof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62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13,5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146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lang="pl-PL" sz="1100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Model akordowy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pl-PL" sz="1100" b="1" noProof="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3,7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245" name="Picture Placeholder 10" descr="Picture Placeholder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59432" y="201296"/>
            <a:ext cx="606210" cy="574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3"/>
          <p:cNvSpPr txBox="1"/>
          <p:nvPr/>
        </p:nvSpPr>
        <p:spPr>
          <a:xfrm>
            <a:off x="1262538" y="1264101"/>
            <a:ext cx="9666924" cy="2166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90000"/>
              </a:lnSpc>
              <a:defRPr sz="7200" b="1"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/>
              <a:t>Wybrane </a:t>
            </a:r>
            <a:r>
              <a:rPr lang="pl-PL" noProof="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</a:rPr>
              <a:t>wyniki badań</a:t>
            </a:r>
          </a:p>
        </p:txBody>
      </p:sp>
      <p:sp>
        <p:nvSpPr>
          <p:cNvPr id="248" name="Graphic 14"/>
          <p:cNvSpPr/>
          <p:nvPr/>
        </p:nvSpPr>
        <p:spPr>
          <a:xfrm rot="20309879">
            <a:off x="10427482" y="495250"/>
            <a:ext cx="1954540" cy="878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49" name="Graphic 2"/>
          <p:cNvSpPr/>
          <p:nvPr/>
        </p:nvSpPr>
        <p:spPr>
          <a:xfrm rot="2225579">
            <a:off x="-249722" y="-193604"/>
            <a:ext cx="2139180" cy="1514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475" extrusionOk="0">
                <a:moveTo>
                  <a:pt x="18846" y="394"/>
                </a:moveTo>
                <a:cubicBezTo>
                  <a:pt x="18487" y="199"/>
                  <a:pt x="18114" y="103"/>
                  <a:pt x="17733" y="39"/>
                </a:cubicBezTo>
                <a:cubicBezTo>
                  <a:pt x="17405" y="-15"/>
                  <a:pt x="17072" y="-12"/>
                  <a:pt x="16745" y="45"/>
                </a:cubicBezTo>
                <a:cubicBezTo>
                  <a:pt x="15976" y="180"/>
                  <a:pt x="15236" y="515"/>
                  <a:pt x="14596" y="1148"/>
                </a:cubicBezTo>
                <a:cubicBezTo>
                  <a:pt x="13294" y="2437"/>
                  <a:pt x="12447" y="4518"/>
                  <a:pt x="12215" y="6729"/>
                </a:cubicBezTo>
                <a:cubicBezTo>
                  <a:pt x="12153" y="7330"/>
                  <a:pt x="12116" y="7929"/>
                  <a:pt x="12131" y="8537"/>
                </a:cubicBezTo>
                <a:cubicBezTo>
                  <a:pt x="12147" y="9194"/>
                  <a:pt x="12208" y="9854"/>
                  <a:pt x="12304" y="10498"/>
                </a:cubicBezTo>
                <a:cubicBezTo>
                  <a:pt x="12484" y="11719"/>
                  <a:pt x="12814" y="12900"/>
                  <a:pt x="13222" y="14004"/>
                </a:cubicBezTo>
                <a:cubicBezTo>
                  <a:pt x="13278" y="14154"/>
                  <a:pt x="13335" y="14303"/>
                  <a:pt x="13394" y="14452"/>
                </a:cubicBezTo>
                <a:cubicBezTo>
                  <a:pt x="13118" y="14532"/>
                  <a:pt x="12841" y="14601"/>
                  <a:pt x="12563" y="14657"/>
                </a:cubicBezTo>
                <a:cubicBezTo>
                  <a:pt x="11288" y="14885"/>
                  <a:pt x="10001" y="14858"/>
                  <a:pt x="8727" y="14630"/>
                </a:cubicBezTo>
                <a:cubicBezTo>
                  <a:pt x="7047" y="14298"/>
                  <a:pt x="5409" y="13637"/>
                  <a:pt x="3822" y="12799"/>
                </a:cubicBezTo>
                <a:cubicBezTo>
                  <a:pt x="3391" y="12571"/>
                  <a:pt x="2964" y="12330"/>
                  <a:pt x="2540" y="12080"/>
                </a:cubicBezTo>
                <a:cubicBezTo>
                  <a:pt x="2048" y="11784"/>
                  <a:pt x="1559" y="11476"/>
                  <a:pt x="1074" y="11159"/>
                </a:cubicBezTo>
                <a:cubicBezTo>
                  <a:pt x="896" y="11043"/>
                  <a:pt x="720" y="10982"/>
                  <a:pt x="525" y="11058"/>
                </a:cubicBezTo>
                <a:cubicBezTo>
                  <a:pt x="360" y="11122"/>
                  <a:pt x="180" y="11302"/>
                  <a:pt x="99" y="11520"/>
                </a:cubicBezTo>
                <a:cubicBezTo>
                  <a:pt x="12" y="11753"/>
                  <a:pt x="-32" y="12035"/>
                  <a:pt x="27" y="12294"/>
                </a:cubicBezTo>
                <a:cubicBezTo>
                  <a:pt x="81" y="12529"/>
                  <a:pt x="189" y="12786"/>
                  <a:pt x="355" y="12895"/>
                </a:cubicBezTo>
                <a:cubicBezTo>
                  <a:pt x="2002" y="13972"/>
                  <a:pt x="3687" y="14958"/>
                  <a:pt x="5432" y="15674"/>
                </a:cubicBezTo>
                <a:cubicBezTo>
                  <a:pt x="7125" y="16367"/>
                  <a:pt x="8891" y="16814"/>
                  <a:pt x="10657" y="16829"/>
                </a:cubicBezTo>
                <a:cubicBezTo>
                  <a:pt x="11849" y="16839"/>
                  <a:pt x="13056" y="16656"/>
                  <a:pt x="14219" y="16251"/>
                </a:cubicBezTo>
                <a:cubicBezTo>
                  <a:pt x="14893" y="17557"/>
                  <a:pt x="15674" y="18761"/>
                  <a:pt x="16470" y="19912"/>
                </a:cubicBezTo>
                <a:cubicBezTo>
                  <a:pt x="16765" y="20340"/>
                  <a:pt x="17065" y="20763"/>
                  <a:pt x="17364" y="21185"/>
                </a:cubicBezTo>
                <a:cubicBezTo>
                  <a:pt x="17627" y="21558"/>
                  <a:pt x="18111" y="21585"/>
                  <a:pt x="18371" y="21185"/>
                </a:cubicBezTo>
                <a:cubicBezTo>
                  <a:pt x="18632" y="20784"/>
                  <a:pt x="18653" y="20161"/>
                  <a:pt x="18371" y="19764"/>
                </a:cubicBezTo>
                <a:cubicBezTo>
                  <a:pt x="17429" y="18433"/>
                  <a:pt x="16486" y="17097"/>
                  <a:pt x="15659" y="15618"/>
                </a:cubicBezTo>
                <a:cubicBezTo>
                  <a:pt x="17088" y="14854"/>
                  <a:pt x="18427" y="13722"/>
                  <a:pt x="19508" y="12187"/>
                </a:cubicBezTo>
                <a:cubicBezTo>
                  <a:pt x="20689" y="10508"/>
                  <a:pt x="21568" y="8257"/>
                  <a:pt x="21505" y="5834"/>
                </a:cubicBezTo>
                <a:cubicBezTo>
                  <a:pt x="21474" y="4656"/>
                  <a:pt x="21243" y="3444"/>
                  <a:pt x="20759" y="2471"/>
                </a:cubicBezTo>
                <a:cubicBezTo>
                  <a:pt x="20497" y="1944"/>
                  <a:pt x="20201" y="1523"/>
                  <a:pt x="19839" y="1136"/>
                </a:cubicBezTo>
                <a:cubicBezTo>
                  <a:pt x="19538" y="814"/>
                  <a:pt x="19199" y="585"/>
                  <a:pt x="18846" y="394"/>
                </a:cubicBezTo>
                <a:close/>
                <a:moveTo>
                  <a:pt x="20055" y="6748"/>
                </a:moveTo>
                <a:cubicBezTo>
                  <a:pt x="19998" y="7252"/>
                  <a:pt x="19898" y="7743"/>
                  <a:pt x="19763" y="8216"/>
                </a:cubicBezTo>
                <a:cubicBezTo>
                  <a:pt x="19578" y="8799"/>
                  <a:pt x="19343" y="9347"/>
                  <a:pt x="19072" y="9859"/>
                </a:cubicBezTo>
                <a:cubicBezTo>
                  <a:pt x="18669" y="10573"/>
                  <a:pt x="18202" y="11210"/>
                  <a:pt x="17695" y="11775"/>
                </a:cubicBezTo>
                <a:cubicBezTo>
                  <a:pt x="17038" y="12477"/>
                  <a:pt x="16320" y="13056"/>
                  <a:pt x="15564" y="13520"/>
                </a:cubicBezTo>
                <a:cubicBezTo>
                  <a:pt x="15320" y="13661"/>
                  <a:pt x="15073" y="13791"/>
                  <a:pt x="14823" y="13909"/>
                </a:cubicBezTo>
                <a:cubicBezTo>
                  <a:pt x="14565" y="13313"/>
                  <a:pt x="14334" y="12694"/>
                  <a:pt x="14136" y="12051"/>
                </a:cubicBezTo>
                <a:cubicBezTo>
                  <a:pt x="13885" y="11183"/>
                  <a:pt x="13699" y="10279"/>
                  <a:pt x="13601" y="9350"/>
                </a:cubicBezTo>
                <a:cubicBezTo>
                  <a:pt x="13542" y="8647"/>
                  <a:pt x="13535" y="7937"/>
                  <a:pt x="13593" y="7233"/>
                </a:cubicBezTo>
                <a:cubicBezTo>
                  <a:pt x="13661" y="6608"/>
                  <a:pt x="13777" y="5995"/>
                  <a:pt x="13943" y="5407"/>
                </a:cubicBezTo>
                <a:cubicBezTo>
                  <a:pt x="14104" y="4891"/>
                  <a:pt x="14303" y="4401"/>
                  <a:pt x="14541" y="3948"/>
                </a:cubicBezTo>
                <a:cubicBezTo>
                  <a:pt x="14748" y="3588"/>
                  <a:pt x="14979" y="3258"/>
                  <a:pt x="15235" y="2967"/>
                </a:cubicBezTo>
                <a:cubicBezTo>
                  <a:pt x="15459" y="2735"/>
                  <a:pt x="15697" y="2535"/>
                  <a:pt x="15950" y="2372"/>
                </a:cubicBezTo>
                <a:cubicBezTo>
                  <a:pt x="16224" y="2221"/>
                  <a:pt x="16508" y="2114"/>
                  <a:pt x="16799" y="2048"/>
                </a:cubicBezTo>
                <a:cubicBezTo>
                  <a:pt x="17101" y="2001"/>
                  <a:pt x="17405" y="2001"/>
                  <a:pt x="17707" y="2047"/>
                </a:cubicBezTo>
                <a:cubicBezTo>
                  <a:pt x="17975" y="2108"/>
                  <a:pt x="18238" y="2207"/>
                  <a:pt x="18491" y="2346"/>
                </a:cubicBezTo>
                <a:cubicBezTo>
                  <a:pt x="18694" y="2477"/>
                  <a:pt x="18887" y="2634"/>
                  <a:pt x="19067" y="2818"/>
                </a:cubicBezTo>
                <a:cubicBezTo>
                  <a:pt x="19223" y="2999"/>
                  <a:pt x="19365" y="3199"/>
                  <a:pt x="19494" y="3419"/>
                </a:cubicBezTo>
                <a:cubicBezTo>
                  <a:pt x="19628" y="3679"/>
                  <a:pt x="19742" y="3957"/>
                  <a:pt x="19837" y="4249"/>
                </a:cubicBezTo>
                <a:cubicBezTo>
                  <a:pt x="19939" y="4617"/>
                  <a:pt x="20011" y="5000"/>
                  <a:pt x="20056" y="5390"/>
                </a:cubicBezTo>
                <a:cubicBezTo>
                  <a:pt x="20090" y="5842"/>
                  <a:pt x="20090" y="6296"/>
                  <a:pt x="20055" y="6748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50" name="TextBox 53"/>
          <p:cNvSpPr txBox="1"/>
          <p:nvPr/>
        </p:nvSpPr>
        <p:spPr>
          <a:xfrm>
            <a:off x="4191860" y="3892536"/>
            <a:ext cx="380828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3000" b="1"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r>
              <a:rPr lang="pl-PL" noProof="0" dirty="0"/>
              <a:t>CAŁA PRÓBA</a:t>
            </a:r>
          </a:p>
        </p:txBody>
      </p:sp>
      <p:pic>
        <p:nvPicPr>
          <p:cNvPr id="251" name="Picture Placeholder 10" descr="Picture Placeholder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43485" y="6006620"/>
            <a:ext cx="606210" cy="574505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Graphic 14"/>
          <p:cNvSpPr/>
          <p:nvPr/>
        </p:nvSpPr>
        <p:spPr>
          <a:xfrm rot="19929044">
            <a:off x="-294959" y="5562989"/>
            <a:ext cx="2703073" cy="121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67" extrusionOk="0">
                <a:moveTo>
                  <a:pt x="839" y="20974"/>
                </a:moveTo>
                <a:cubicBezTo>
                  <a:pt x="1056" y="20952"/>
                  <a:pt x="1281" y="20795"/>
                  <a:pt x="1432" y="20430"/>
                </a:cubicBezTo>
                <a:cubicBezTo>
                  <a:pt x="1589" y="20051"/>
                  <a:pt x="1659" y="19631"/>
                  <a:pt x="1677" y="19117"/>
                </a:cubicBezTo>
                <a:cubicBezTo>
                  <a:pt x="1681" y="19023"/>
                  <a:pt x="1685" y="18929"/>
                  <a:pt x="1689" y="18835"/>
                </a:cubicBezTo>
                <a:cubicBezTo>
                  <a:pt x="1743" y="18085"/>
                  <a:pt x="1835" y="17353"/>
                  <a:pt x="1960" y="16647"/>
                </a:cubicBezTo>
                <a:cubicBezTo>
                  <a:pt x="2107" y="15923"/>
                  <a:pt x="2289" y="15237"/>
                  <a:pt x="2501" y="14597"/>
                </a:cubicBezTo>
                <a:cubicBezTo>
                  <a:pt x="2722" y="13993"/>
                  <a:pt x="2970" y="13442"/>
                  <a:pt x="3243" y="12951"/>
                </a:cubicBezTo>
                <a:cubicBezTo>
                  <a:pt x="3505" y="12525"/>
                  <a:pt x="3785" y="12158"/>
                  <a:pt x="4081" y="11860"/>
                </a:cubicBezTo>
                <a:cubicBezTo>
                  <a:pt x="4385" y="11596"/>
                  <a:pt x="4700" y="11408"/>
                  <a:pt x="5023" y="11292"/>
                </a:cubicBezTo>
                <a:cubicBezTo>
                  <a:pt x="5177" y="11255"/>
                  <a:pt x="5332" y="11235"/>
                  <a:pt x="5487" y="11230"/>
                </a:cubicBezTo>
                <a:cubicBezTo>
                  <a:pt x="5470" y="11327"/>
                  <a:pt x="5454" y="11425"/>
                  <a:pt x="5438" y="11523"/>
                </a:cubicBezTo>
                <a:cubicBezTo>
                  <a:pt x="5192" y="13044"/>
                  <a:pt x="5169" y="14749"/>
                  <a:pt x="5329" y="16319"/>
                </a:cubicBezTo>
                <a:cubicBezTo>
                  <a:pt x="5406" y="17075"/>
                  <a:pt x="5543" y="17831"/>
                  <a:pt x="5726" y="18490"/>
                </a:cubicBezTo>
                <a:cubicBezTo>
                  <a:pt x="5949" y="19294"/>
                  <a:pt x="6230" y="19923"/>
                  <a:pt x="6570" y="20479"/>
                </a:cubicBezTo>
                <a:cubicBezTo>
                  <a:pt x="6675" y="20650"/>
                  <a:pt x="6788" y="20789"/>
                  <a:pt x="6907" y="20904"/>
                </a:cubicBezTo>
                <a:cubicBezTo>
                  <a:pt x="7082" y="21073"/>
                  <a:pt x="7255" y="21236"/>
                  <a:pt x="7442" y="21324"/>
                </a:cubicBezTo>
                <a:cubicBezTo>
                  <a:pt x="7837" y="21509"/>
                  <a:pt x="8195" y="21502"/>
                  <a:pt x="8591" y="21373"/>
                </a:cubicBezTo>
                <a:cubicBezTo>
                  <a:pt x="8898" y="21273"/>
                  <a:pt x="9200" y="21023"/>
                  <a:pt x="9471" y="20689"/>
                </a:cubicBezTo>
                <a:cubicBezTo>
                  <a:pt x="9800" y="20283"/>
                  <a:pt x="10057" y="19718"/>
                  <a:pt x="10276" y="19049"/>
                </a:cubicBezTo>
                <a:cubicBezTo>
                  <a:pt x="10514" y="18323"/>
                  <a:pt x="10614" y="17423"/>
                  <a:pt x="10647" y="16543"/>
                </a:cubicBezTo>
                <a:cubicBezTo>
                  <a:pt x="10685" y="15508"/>
                  <a:pt x="10547" y="14504"/>
                  <a:pt x="10360" y="13571"/>
                </a:cubicBezTo>
                <a:cubicBezTo>
                  <a:pt x="10036" y="11960"/>
                  <a:pt x="9427" y="10675"/>
                  <a:pt x="8782" y="9686"/>
                </a:cubicBezTo>
                <a:cubicBezTo>
                  <a:pt x="8613" y="9426"/>
                  <a:pt x="8434" y="9188"/>
                  <a:pt x="8250" y="8973"/>
                </a:cubicBezTo>
                <a:cubicBezTo>
                  <a:pt x="8385" y="8704"/>
                  <a:pt x="8524" y="8445"/>
                  <a:pt x="8666" y="8195"/>
                </a:cubicBezTo>
                <a:cubicBezTo>
                  <a:pt x="9372" y="7012"/>
                  <a:pt x="10138" y="6012"/>
                  <a:pt x="10949" y="5229"/>
                </a:cubicBezTo>
                <a:cubicBezTo>
                  <a:pt x="11673" y="4575"/>
                  <a:pt x="12428" y="4099"/>
                  <a:pt x="13201" y="3846"/>
                </a:cubicBezTo>
                <a:cubicBezTo>
                  <a:pt x="13841" y="3678"/>
                  <a:pt x="14488" y="3664"/>
                  <a:pt x="15128" y="3831"/>
                </a:cubicBezTo>
                <a:cubicBezTo>
                  <a:pt x="15687" y="4019"/>
                  <a:pt x="16234" y="4351"/>
                  <a:pt x="16758" y="4816"/>
                </a:cubicBezTo>
                <a:cubicBezTo>
                  <a:pt x="17270" y="5313"/>
                  <a:pt x="17755" y="5935"/>
                  <a:pt x="18203" y="6676"/>
                </a:cubicBezTo>
                <a:cubicBezTo>
                  <a:pt x="18579" y="7346"/>
                  <a:pt x="18923" y="8099"/>
                  <a:pt x="19225" y="8933"/>
                </a:cubicBezTo>
                <a:cubicBezTo>
                  <a:pt x="19484" y="9707"/>
                  <a:pt x="19705" y="10538"/>
                  <a:pt x="19881" y="11419"/>
                </a:cubicBezTo>
                <a:cubicBezTo>
                  <a:pt x="19883" y="11430"/>
                  <a:pt x="19885" y="11442"/>
                  <a:pt x="19887" y="11453"/>
                </a:cubicBezTo>
                <a:cubicBezTo>
                  <a:pt x="19970" y="11918"/>
                  <a:pt x="20071" y="12301"/>
                  <a:pt x="20273" y="12563"/>
                </a:cubicBezTo>
                <a:cubicBezTo>
                  <a:pt x="20452" y="12796"/>
                  <a:pt x="20717" y="12894"/>
                  <a:pt x="20918" y="12750"/>
                </a:cubicBezTo>
                <a:cubicBezTo>
                  <a:pt x="21121" y="12605"/>
                  <a:pt x="21317" y="12326"/>
                  <a:pt x="21419" y="11896"/>
                </a:cubicBezTo>
                <a:cubicBezTo>
                  <a:pt x="21518" y="11481"/>
                  <a:pt x="21585" y="10921"/>
                  <a:pt x="21504" y="10465"/>
                </a:cubicBezTo>
                <a:cubicBezTo>
                  <a:pt x="21367" y="9698"/>
                  <a:pt x="21215" y="8945"/>
                  <a:pt x="21026" y="8233"/>
                </a:cubicBezTo>
                <a:cubicBezTo>
                  <a:pt x="20836" y="7518"/>
                  <a:pt x="20613" y="6851"/>
                  <a:pt x="20376" y="6208"/>
                </a:cubicBezTo>
                <a:cubicBezTo>
                  <a:pt x="19946" y="5037"/>
                  <a:pt x="19427" y="4044"/>
                  <a:pt x="18871" y="3178"/>
                </a:cubicBezTo>
                <a:cubicBezTo>
                  <a:pt x="17732" y="1407"/>
                  <a:pt x="16384" y="394"/>
                  <a:pt x="15006" y="84"/>
                </a:cubicBezTo>
                <a:cubicBezTo>
                  <a:pt x="14226" y="-91"/>
                  <a:pt x="13448" y="22"/>
                  <a:pt x="12675" y="289"/>
                </a:cubicBezTo>
                <a:cubicBezTo>
                  <a:pt x="11959" y="536"/>
                  <a:pt x="11257" y="976"/>
                  <a:pt x="10584" y="1572"/>
                </a:cubicBezTo>
                <a:cubicBezTo>
                  <a:pt x="9849" y="2223"/>
                  <a:pt x="9142" y="3001"/>
                  <a:pt x="8478" y="3960"/>
                </a:cubicBezTo>
                <a:cubicBezTo>
                  <a:pt x="7849" y="4868"/>
                  <a:pt x="7236" y="5895"/>
                  <a:pt x="6713" y="7094"/>
                </a:cubicBezTo>
                <a:cubicBezTo>
                  <a:pt x="6629" y="7284"/>
                  <a:pt x="6549" y="7480"/>
                  <a:pt x="6471" y="7679"/>
                </a:cubicBezTo>
                <a:cubicBezTo>
                  <a:pt x="5169" y="7233"/>
                  <a:pt x="3809" y="7737"/>
                  <a:pt x="2684" y="9306"/>
                </a:cubicBezTo>
                <a:cubicBezTo>
                  <a:pt x="1480" y="10986"/>
                  <a:pt x="565" y="13663"/>
                  <a:pt x="183" y="16706"/>
                </a:cubicBezTo>
                <a:cubicBezTo>
                  <a:pt x="85" y="17491"/>
                  <a:pt x="30" y="18305"/>
                  <a:pt x="1" y="19117"/>
                </a:cubicBezTo>
                <a:cubicBezTo>
                  <a:pt x="-15" y="19568"/>
                  <a:pt x="106" y="20119"/>
                  <a:pt x="247" y="20430"/>
                </a:cubicBezTo>
                <a:cubicBezTo>
                  <a:pt x="392" y="20752"/>
                  <a:pt x="631" y="20994"/>
                  <a:pt x="839" y="20974"/>
                </a:cubicBezTo>
                <a:close/>
                <a:moveTo>
                  <a:pt x="6918" y="13665"/>
                </a:moveTo>
                <a:cubicBezTo>
                  <a:pt x="6954" y="13204"/>
                  <a:pt x="7012" y="12757"/>
                  <a:pt x="7087" y="12320"/>
                </a:cubicBezTo>
                <a:cubicBezTo>
                  <a:pt x="7114" y="12192"/>
                  <a:pt x="7141" y="12066"/>
                  <a:pt x="7170" y="11941"/>
                </a:cubicBezTo>
                <a:cubicBezTo>
                  <a:pt x="7172" y="11942"/>
                  <a:pt x="7173" y="11943"/>
                  <a:pt x="7175" y="11944"/>
                </a:cubicBezTo>
                <a:cubicBezTo>
                  <a:pt x="7483" y="12253"/>
                  <a:pt x="7777" y="12630"/>
                  <a:pt x="8050" y="13075"/>
                </a:cubicBezTo>
                <a:cubicBezTo>
                  <a:pt x="8254" y="13444"/>
                  <a:pt x="8444" y="13851"/>
                  <a:pt x="8612" y="14301"/>
                </a:cubicBezTo>
                <a:cubicBezTo>
                  <a:pt x="8715" y="14617"/>
                  <a:pt x="8806" y="14949"/>
                  <a:pt x="8881" y="15300"/>
                </a:cubicBezTo>
                <a:cubicBezTo>
                  <a:pt x="8919" y="15530"/>
                  <a:pt x="8950" y="15764"/>
                  <a:pt x="8972" y="16004"/>
                </a:cubicBezTo>
                <a:cubicBezTo>
                  <a:pt x="8976" y="16155"/>
                  <a:pt x="8977" y="16306"/>
                  <a:pt x="8973" y="16457"/>
                </a:cubicBezTo>
                <a:cubicBezTo>
                  <a:pt x="8962" y="16571"/>
                  <a:pt x="8949" y="16684"/>
                  <a:pt x="8933" y="16796"/>
                </a:cubicBezTo>
                <a:cubicBezTo>
                  <a:pt x="8912" y="16885"/>
                  <a:pt x="8889" y="16971"/>
                  <a:pt x="8864" y="17056"/>
                </a:cubicBezTo>
                <a:cubicBezTo>
                  <a:pt x="8828" y="17146"/>
                  <a:pt x="8788" y="17231"/>
                  <a:pt x="8747" y="17312"/>
                </a:cubicBezTo>
                <a:cubicBezTo>
                  <a:pt x="8682" y="17408"/>
                  <a:pt x="8615" y="17494"/>
                  <a:pt x="8545" y="17571"/>
                </a:cubicBezTo>
                <a:cubicBezTo>
                  <a:pt x="8447" y="17648"/>
                  <a:pt x="8346" y="17709"/>
                  <a:pt x="8244" y="17752"/>
                </a:cubicBezTo>
                <a:cubicBezTo>
                  <a:pt x="8136" y="17770"/>
                  <a:pt x="8028" y="17771"/>
                  <a:pt x="7920" y="17754"/>
                </a:cubicBezTo>
                <a:cubicBezTo>
                  <a:pt x="7831" y="17715"/>
                  <a:pt x="7744" y="17663"/>
                  <a:pt x="7658" y="17598"/>
                </a:cubicBezTo>
                <a:cubicBezTo>
                  <a:pt x="7593" y="17525"/>
                  <a:pt x="7531" y="17444"/>
                  <a:pt x="7471" y="17355"/>
                </a:cubicBezTo>
                <a:cubicBezTo>
                  <a:pt x="7389" y="17198"/>
                  <a:pt x="7313" y="17029"/>
                  <a:pt x="7243" y="16848"/>
                </a:cubicBezTo>
                <a:cubicBezTo>
                  <a:pt x="7170" y="16613"/>
                  <a:pt x="7106" y="16367"/>
                  <a:pt x="7051" y="16109"/>
                </a:cubicBezTo>
                <a:cubicBezTo>
                  <a:pt x="6991" y="15750"/>
                  <a:pt x="6947" y="15381"/>
                  <a:pt x="6917" y="15004"/>
                </a:cubicBezTo>
                <a:cubicBezTo>
                  <a:pt x="6898" y="14559"/>
                  <a:pt x="6898" y="14111"/>
                  <a:pt x="6918" y="13665"/>
                </a:cubicBezTo>
                <a:close/>
              </a:path>
            </a:pathLst>
          </a:cu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53" name="Oval 30"/>
          <p:cNvSpPr/>
          <p:nvPr/>
        </p:nvSpPr>
        <p:spPr>
          <a:xfrm>
            <a:off x="4377209" y="3847670"/>
            <a:ext cx="3437582" cy="638373"/>
          </a:xfrm>
          <a:prstGeom prst="ellipse">
            <a:avLst/>
          </a:prstGeom>
          <a:ln w="285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  <a:endParaRPr lang="pl-PL" noProof="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Box 23"/>
          <p:cNvSpPr txBox="1"/>
          <p:nvPr/>
        </p:nvSpPr>
        <p:spPr>
          <a:xfrm>
            <a:off x="431093" y="248057"/>
            <a:ext cx="4801747" cy="166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2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path path="circle">
                    <a:fillToRect l="-19636" t="62278" r="119636" b="37721"/>
                  </a:path>
                </a:gradFill>
                <a:latin typeface="Ubuntu"/>
                <a:ea typeface="Ubuntu"/>
                <a:cs typeface="Ubuntu"/>
                <a:sym typeface="Ubuntu"/>
              </a:defRPr>
            </a:pPr>
            <a:r>
              <a:rPr lang="pl-PL" noProof="0" dirty="0">
                <a:solidFill>
                  <a:srgbClr val="000000"/>
                </a:solidFill>
              </a:rPr>
              <a:t>Wybrane </a:t>
            </a:r>
            <a:r>
              <a:rPr lang="pl-PL" noProof="0" dirty="0"/>
              <a:t>wyniki badań</a:t>
            </a:r>
          </a:p>
        </p:txBody>
      </p:sp>
      <p:graphicFrame>
        <p:nvGraphicFramePr>
          <p:cNvPr id="256" name="Wykres 3"/>
          <p:cNvGraphicFramePr/>
          <p:nvPr>
            <p:extLst>
              <p:ext uri="{D42A27DB-BD31-4B8C-83A1-F6EECF244321}">
                <p14:modId xmlns:p14="http://schemas.microsoft.com/office/powerpoint/2010/main" val="2419989029"/>
              </p:ext>
            </p:extLst>
          </p:nvPr>
        </p:nvGraphicFramePr>
        <p:xfrm>
          <a:off x="5650651" y="197204"/>
          <a:ext cx="5977142" cy="646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7" name="Rectangle: Rounded Corners 34"/>
          <p:cNvSpPr/>
          <p:nvPr/>
        </p:nvSpPr>
        <p:spPr>
          <a:xfrm>
            <a:off x="257287" y="2083347"/>
            <a:ext cx="5393364" cy="4157333"/>
          </a:xfrm>
          <a:prstGeom prst="roundRect">
            <a:avLst>
              <a:gd name="adj" fmla="val 11358"/>
            </a:avLst>
          </a:prstGeom>
          <a:gradFill>
            <a:gsLst>
              <a:gs pos="32000">
                <a:schemeClr val="accent1"/>
              </a:gs>
              <a:gs pos="100000">
                <a:schemeClr val="accent3"/>
              </a:gs>
            </a:gsLst>
            <a:lin ang="420000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pl-PL" noProof="0" dirty="0"/>
          </a:p>
        </p:txBody>
      </p:sp>
      <p:sp>
        <p:nvSpPr>
          <p:cNvPr id="258" name="Wśród najbardziej pozytywnych aspektów pracy zdecydowanie dominowała dobra atmosfera (68,9%). Wysoko oceniano również:…"/>
          <p:cNvSpPr txBox="1">
            <a:spLocks noGrp="1"/>
          </p:cNvSpPr>
          <p:nvPr>
            <p:ph type="body" sz="half" idx="4294967295"/>
          </p:nvPr>
        </p:nvSpPr>
        <p:spPr>
          <a:xfrm>
            <a:off x="422227" y="2543894"/>
            <a:ext cx="5080875" cy="3236241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 marL="212598" indent="-212598" defTabSz="850391">
              <a:spcBef>
                <a:spcPts val="900"/>
              </a:spcBef>
              <a:defRPr sz="130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Wśród najbardziej pozytywnych aspektów pracy zdecydowanie dominowała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dobra atmosfera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 (68,9%). Wysoko oceniano również:</a:t>
            </a:r>
          </a:p>
          <a:p>
            <a:pPr marL="637794" lvl="1" indent="-212597" defTabSz="850391">
              <a:spcBef>
                <a:spcPts val="900"/>
              </a:spcBef>
              <a:defRPr sz="1302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odpowiednie godziny pracy 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(51,52%),</a:t>
            </a:r>
          </a:p>
          <a:p>
            <a:pPr marL="637794" lvl="1" indent="-212597" defTabSz="850391">
              <a:spcBef>
                <a:spcPts val="900"/>
              </a:spcBef>
              <a:defRPr sz="130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współpracę w zgranym zespole (47,83%),</a:t>
            </a:r>
          </a:p>
          <a:p>
            <a:pPr marL="637794" lvl="1" indent="-212597" defTabSz="850391">
              <a:spcBef>
                <a:spcPts val="900"/>
              </a:spcBef>
              <a:defRPr sz="130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oraz kontakt z ludźmi (46,52%).</a:t>
            </a:r>
          </a:p>
          <a:p>
            <a:pPr marL="637794" lvl="1" indent="-212597" defTabSz="850391">
              <a:spcBef>
                <a:spcPts val="900"/>
              </a:spcBef>
              <a:defRPr sz="130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Potwierdza to hipotezę (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HC1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), że </a:t>
            </a:r>
            <a:r>
              <a:rPr lang="pl-PL" b="1" noProof="0" dirty="0">
                <a:latin typeface="Roboto" panose="02000000000000000000" pitchFamily="2" charset="0"/>
                <a:ea typeface="Roboto" panose="02000000000000000000" pitchFamily="2" charset="0"/>
              </a:rPr>
              <a:t>relacje interpersonalne są fundamentem pozytywnego odbioru miejsca pracy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637794" lvl="1" indent="-212597" defTabSz="850391">
              <a:spcBef>
                <a:spcPts val="900"/>
              </a:spcBef>
              <a:defRPr sz="1302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Z drugiej strony badani wskazywali na czynniki, które obniżają ich satysfakcję z pracy. Na czele tej listy znalazły się:</a:t>
            </a:r>
          </a:p>
          <a:p>
            <a:pPr marL="637794" lvl="1" indent="-212597" defTabSz="850391">
              <a:spcBef>
                <a:spcPts val="900"/>
              </a:spcBef>
              <a:defRPr sz="1302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stres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(45,7%),</a:t>
            </a:r>
          </a:p>
          <a:p>
            <a:pPr marL="637794" lvl="1" indent="-212597" defTabSz="850391">
              <a:spcBef>
                <a:spcPts val="900"/>
              </a:spcBef>
              <a:defRPr sz="1302" b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defRPr>
            </a:pP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konflikty wewnętrzne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 (42,2%)(</a:t>
            </a:r>
            <a:r>
              <a:rPr lang="pl-PL" noProof="0" dirty="0">
                <a:latin typeface="Roboto" panose="02000000000000000000" pitchFamily="2" charset="0"/>
                <a:ea typeface="Roboto" panose="02000000000000000000" pitchFamily="2" charset="0"/>
              </a:rPr>
              <a:t>HC3</a:t>
            </a:r>
            <a:r>
              <a:rPr lang="pl-PL" b="0" noProof="0" dirty="0"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</p:txBody>
      </p:sp>
      <p:pic>
        <p:nvPicPr>
          <p:cNvPr id="2" name="Picture Placeholder 10" descr="Picture Placeholder 10">
            <a:extLst>
              <a:ext uri="{FF2B5EF4-FFF2-40B4-BE49-F238E27FC236}">
                <a16:creationId xmlns:a16="http://schemas.microsoft.com/office/drawing/2014/main" id="{14641676-BD50-137C-993D-BDA45CE70F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707965" y="47331"/>
            <a:ext cx="423607" cy="401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5E4DC7"/>
      </a:accent1>
      <a:accent2>
        <a:srgbClr val="367BC3"/>
      </a:accent2>
      <a:accent3>
        <a:srgbClr val="B05CBA"/>
      </a:accent3>
      <a:accent4>
        <a:srgbClr val="ED639E"/>
      </a:accent4>
      <a:accent5>
        <a:srgbClr val="38BFA7"/>
      </a:accent5>
      <a:accent6>
        <a:srgbClr val="8FE1A2"/>
      </a:accent6>
      <a:hlink>
        <a:srgbClr val="0000FF"/>
      </a:hlink>
      <a:folHlink>
        <a:srgbClr val="FF00FF"/>
      </a:folHlink>
    </a:clrScheme>
    <a:fontScheme name="Office Theme">
      <a:majorFont>
        <a:latin typeface="Lato"/>
        <a:ea typeface="Lato"/>
        <a:cs typeface="Lat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a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a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E4DC7"/>
      </a:accent1>
      <a:accent2>
        <a:srgbClr val="367BC3"/>
      </a:accent2>
      <a:accent3>
        <a:srgbClr val="B05CBA"/>
      </a:accent3>
      <a:accent4>
        <a:srgbClr val="ED639E"/>
      </a:accent4>
      <a:accent5>
        <a:srgbClr val="38BFA7"/>
      </a:accent5>
      <a:accent6>
        <a:srgbClr val="8FE1A2"/>
      </a:accent6>
      <a:hlink>
        <a:srgbClr val="0000FF"/>
      </a:hlink>
      <a:folHlink>
        <a:srgbClr val="FF00FF"/>
      </a:folHlink>
    </a:clrScheme>
    <a:fontScheme name="Office Theme">
      <a:majorFont>
        <a:latin typeface="Lato"/>
        <a:ea typeface="Lato"/>
        <a:cs typeface="Lato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a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a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3157</Words>
  <Application>Microsoft Office PowerPoint</Application>
  <PresentationFormat>Panoramiczny</PresentationFormat>
  <Paragraphs>318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Arial</vt:lpstr>
      <vt:lpstr>Lato</vt:lpstr>
      <vt:lpstr>Roboto</vt:lpstr>
      <vt:lpstr>Ubuntu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Poziom motywacji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Artur Kisiołek [Konbet]</cp:lastModifiedBy>
  <cp:revision>3</cp:revision>
  <dcterms:modified xsi:type="dcterms:W3CDTF">2025-10-24T06:13:32Z</dcterms:modified>
</cp:coreProperties>
</file>