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68" r:id="rId4"/>
    <p:sldId id="257" r:id="rId5"/>
    <p:sldId id="262" r:id="rId6"/>
    <p:sldId id="263" r:id="rId7"/>
    <p:sldId id="266" r:id="rId8"/>
    <p:sldId id="270" r:id="rId9"/>
    <p:sldId id="271" r:id="rId10"/>
    <p:sldId id="267" r:id="rId11"/>
    <p:sldId id="272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60"/>
    <p:restoredTop sz="86571" autoAdjust="0"/>
  </p:normalViewPr>
  <p:slideViewPr>
    <p:cSldViewPr>
      <p:cViewPr varScale="1">
        <p:scale>
          <a:sx n="90" d="100"/>
          <a:sy n="90" d="100"/>
        </p:scale>
        <p:origin x="190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zemysław Frąckowiak" userId="de026c67744d415a" providerId="LiveId" clId="{C0347F0F-3405-5747-A5FA-C4452AED3CD2}"/>
    <pc:docChg chg="modSld">
      <pc:chgData name="Przemysław Frąckowiak" userId="de026c67744d415a" providerId="LiveId" clId="{C0347F0F-3405-5747-A5FA-C4452AED3CD2}" dt="2025-10-20T10:08:14.680" v="9" actId="20577"/>
      <pc:docMkLst>
        <pc:docMk/>
      </pc:docMkLst>
      <pc:sldChg chg="modSp mod">
        <pc:chgData name="Przemysław Frąckowiak" userId="de026c67744d415a" providerId="LiveId" clId="{C0347F0F-3405-5747-A5FA-C4452AED3CD2}" dt="2025-10-20T10:08:14.680" v="9" actId="20577"/>
        <pc:sldMkLst>
          <pc:docMk/>
          <pc:sldMk cId="0" sldId="267"/>
        </pc:sldMkLst>
        <pc:spChg chg="mod">
          <ac:chgData name="Przemysław Frąckowiak" userId="de026c67744d415a" providerId="LiveId" clId="{C0347F0F-3405-5747-A5FA-C4452AED3CD2}" dt="2025-10-20T10:08:14.680" v="9" actId="20577"/>
          <ac:spMkLst>
            <pc:docMk/>
            <pc:sldMk cId="0" sldId="267"/>
            <ac:spMk id="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nieletni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brak zgody</c:v>
                </c:pt>
                <c:pt idx="1">
                  <c:v>niewielka zgoda</c:v>
                </c:pt>
                <c:pt idx="2">
                  <c:v>średnia zgoda</c:v>
                </c:pt>
                <c:pt idx="3">
                  <c:v>zgoda</c:v>
                </c:pt>
                <c:pt idx="4">
                  <c:v>pełna zgoda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0.44</c:v>
                </c:pt>
                <c:pt idx="1">
                  <c:v>0.12000000000000002</c:v>
                </c:pt>
                <c:pt idx="2">
                  <c:v>0.19</c:v>
                </c:pt>
                <c:pt idx="3">
                  <c:v>0.12000000000000002</c:v>
                </c:pt>
                <c:pt idx="4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F0-D348-80D2-BA344FEE2E0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kadra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brak zgody</c:v>
                </c:pt>
                <c:pt idx="1">
                  <c:v>niewielka zgoda</c:v>
                </c:pt>
                <c:pt idx="2">
                  <c:v>średnia zgoda</c:v>
                </c:pt>
                <c:pt idx="3">
                  <c:v>zgoda</c:v>
                </c:pt>
                <c:pt idx="4">
                  <c:v>pełna zgoda</c:v>
                </c:pt>
              </c:strCache>
            </c:strRef>
          </c:cat>
          <c:val>
            <c:numRef>
              <c:f>Arkusz1!$C$2:$C$6</c:f>
              <c:numCache>
                <c:formatCode>0%</c:formatCode>
                <c:ptCount val="5"/>
                <c:pt idx="0">
                  <c:v>0</c:v>
                </c:pt>
                <c:pt idx="1">
                  <c:v>0.28000000000000008</c:v>
                </c:pt>
                <c:pt idx="2">
                  <c:v>0.27</c:v>
                </c:pt>
                <c:pt idx="3">
                  <c:v>0.27</c:v>
                </c:pt>
                <c:pt idx="4">
                  <c:v>0.18000000000000022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F0-D348-80D2-BA344FEE2E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8616832"/>
        <c:axId val="78615296"/>
      </c:barChart>
      <c:valAx>
        <c:axId val="7861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48000"/>
                  <a:satMod val="110000"/>
                </a:schemeClr>
              </a:solidFill>
              <a:prstDash val="solid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48000"/>
                <a:satMod val="11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616832"/>
        <c:crosses val="autoZero"/>
        <c:crossBetween val="between"/>
      </c:valAx>
      <c:catAx>
        <c:axId val="78616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48000"/>
                <a:satMod val="11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615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nieletni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brak zgody</c:v>
                </c:pt>
                <c:pt idx="1">
                  <c:v>niewielka zgoda</c:v>
                </c:pt>
                <c:pt idx="2">
                  <c:v>średnia zgoda</c:v>
                </c:pt>
                <c:pt idx="3">
                  <c:v>zgoda</c:v>
                </c:pt>
                <c:pt idx="4">
                  <c:v>pełna zgoda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0.22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0.36000000000000032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92-3543-9FE2-102FBB7872C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kadra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Arkusz1!$A$2:$A$6</c:f>
              <c:strCache>
                <c:ptCount val="5"/>
                <c:pt idx="0">
                  <c:v>brak zgody</c:v>
                </c:pt>
                <c:pt idx="1">
                  <c:v>niewielka zgoda</c:v>
                </c:pt>
                <c:pt idx="2">
                  <c:v>średnia zgoda</c:v>
                </c:pt>
                <c:pt idx="3">
                  <c:v>zgoda</c:v>
                </c:pt>
                <c:pt idx="4">
                  <c:v>pełna zgoda</c:v>
                </c:pt>
              </c:strCache>
            </c:strRef>
          </c:cat>
          <c:val>
            <c:numRef>
              <c:f>Arkusz1!$C$2:$C$6</c:f>
              <c:numCache>
                <c:formatCode>0%</c:formatCode>
                <c:ptCount val="5"/>
                <c:pt idx="0">
                  <c:v>0.25</c:v>
                </c:pt>
                <c:pt idx="1">
                  <c:v>0.33000000000000057</c:v>
                </c:pt>
                <c:pt idx="2">
                  <c:v>0.42000000000000032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92-3543-9FE2-102FBB7872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8682368"/>
        <c:axId val="78680832"/>
      </c:barChart>
      <c:valAx>
        <c:axId val="7868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48000"/>
                  <a:satMod val="110000"/>
                </a:schemeClr>
              </a:solidFill>
              <a:prstDash val="solid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48000"/>
                <a:satMod val="11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682368"/>
        <c:crosses val="autoZero"/>
        <c:crossBetween val="between"/>
      </c:valAx>
      <c:catAx>
        <c:axId val="78682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48000"/>
                <a:satMod val="11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8680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D1E07-05C9-42EB-900B-18782F93AB1C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AA943-AC99-4ECF-A173-485DED9205F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191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Dane IPSOS wskazują na to, że społeczeństwo polskie należy do jednego najbardziej nieufnych. W tej kwestii wyprzedzamy jedynie Węgry, Argentynę i Peru. Liczne badania wskazują na to, że </a:t>
            </a:r>
            <a:r>
              <a:rPr lang="pl-PL" dirty="0"/>
              <a:t>Polacy ufają najbliższej rodzinie i straży pożarnej, a wobec nieznajomego na ulicy zachowują postawę nieufności i „oczu szeroko zamkniętych” „na wszelki wypadek”. Najnowsze dane IPSOS wskazują natomiast na trzy zawody, które co do zasady cieszą się względnym zaufaniem społecznym: naukowcy, lekarze i nauczyciele. W ostatnich badaniach na czwartym miejscu uplasował się personel restauracji, w tym kelnerzy (28%), wyprzedzając o 8 punktów procentowych siły zbrojne i o 20 punktów procentowych policję. Zapewne rodzi się u państwa pytanie jak wygląda zgeneralizowany indeks zaufania do klasy politycznej. Otóż jest to -43%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56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Sąsiad nie ufa sąsiadowi, ale złodziej ufa złodziejowi co oczywiście równa się tzw. negatywnemu kapitałowi społecznemu, ale nie zmienia postaci rzeczy</a:t>
            </a:r>
          </a:p>
          <a:p>
            <a:r>
              <a:rPr lang="pl-PL" dirty="0"/>
              <a:t>Częstokroć nie ufamy sobie „na wszelki wypadek”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Zaufanie wpisuje się w katalog wartości kojarzonych</a:t>
            </a:r>
            <a:r>
              <a:rPr lang="pl-PL" baseline="0" dirty="0"/>
              <a:t> z kapitałem ludzkim i społecznym, zatem zdolnością do kooperacji, więziami międzyludzkimi, gęstością sieci nieformalnych, aktywnością społeczna, a co za tym idzie tworzeniem warunków do efektywnego działania, a także samą ich efektywnością. </a:t>
            </a:r>
          </a:p>
          <a:p>
            <a:r>
              <a:rPr lang="pl-PL" baseline="0" dirty="0"/>
              <a:t>Zakłady poprawcze dysponują zaawansowanym kapitałem fizycznym, finansowym i ludzkim. Brak im jednak kapitału społecznego, a w szczególności cierpią na deficyt zaufania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err="1"/>
              <a:t>Perpetum</a:t>
            </a:r>
            <a:r>
              <a:rPr lang="pl-PL" dirty="0"/>
              <a:t> mobile albo błędne koło nieufności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8034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Nieco bardziej o wzajemnej wiarygodności w rozmowach na zawodowe/zakładowe tematy przekonani są przedstawiciele kadry pedagogicznej zakładu, jednak różnice w uzyskanych wartościach są bardzo niewielkie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Nieletni w nieco większym stopniu aniżeli kadra przekonani są o tym, że wywiązują się z wzajemnych zobowiązań. Przy czym w obu grupach respondentów połowa badanych deklaruje postawę umiarkowaną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Kadra pedagogiczna w zdecydowanej większości wyraża takie właśnie umiarkowane przekonanie o wiarygodności swoich kolegów, przy czym nieletni okazują się w tym wymiarze zdecydowanie bardziej optymistyczni. Nieco ponad 30% z nich jest o takiej wiarygodności kolegów w pełni przekonanych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Obie badane grupy w równym stopniu wyrażają przekonanie o tym, że wzajemna współpraca jest warunkiem ich zawodowego/życiowego powodzenia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Przekonanie o niewłaściwych formach konkurowania w środowisku pracy wyraża prawie 70% przedstawicieli kadry pedagogicznej. Ta proporcja kształtuje się w brzegowo różnych sposób wśród nieletnich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Panuje zgeneralizowane w zasadzie przekonanie o tym, że w niepowodzeniach zawodowych jednych, inni upatrują swoich korzyści. Także w tym przypadku nieletni wyrażają skrajnie różne przekonania, tyle że abstrahują siłą rzeczy od przestrzeni zawodowej, zastępując ją życiową.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O tym, że można ze sobą w ogóle szczerze rozmawiać zdecydowanie bardziej przekonani są nieletni, aniżeli pracownicy pedagogiczni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Nieletni w zdecydowanie wyższym stopniu aniżeli kadra pedagogiczna przekonani są o tym, że mogą na sobie wzajemnie polegać. Prawie 50% z nich w sposób zdecydowany wyraża takie przekonanie wobec 50% pracowników sceptycznych w tym wymiarze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9. Pracownicy pedagogiczni w nieco większym stopniu aniżeli nieletni doceniają wagę rzetelnego przekazywania sobie informacji o tym, co dzieje się w zakładzie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10. Nieletni w nieco wyższym stopniu aniżeli pracownicy pedagogiczni przekonani są o tym, że dobrze wywiązują się z nałożonych na nich obowiązków. Opinie kadry są w tym wymiarze umiarkowane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11. Połowa wypowiadających się nieletnich deklaruje przekonanie o solidarności z kolegami, natomiast kadra pedagogiczna wyraża odwrotne przekonanie</a:t>
            </a:r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 Wszyscy wypowiadający się pedagodzy wskazują na to, że praca w zakładzie poprawczym wymaga wysokiej odporności psychicznej, zaś połowa nieletnich wskazuje na to, że pobyt w zakładzie negatywnie wpływa na stan ich psychiki.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AA943-AC99-4ECF-A173-485DED9205F3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5595C1-7A65-4CC5-992C-D0C371506232}" type="datetimeFigureOut">
              <a:rPr lang="pl-PL" smtClean="0"/>
              <a:pPr/>
              <a:t>20.10.2025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C88368-78D2-44FB-BBFB-E03C08BAB4D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2132857"/>
            <a:ext cx="8568952" cy="2520280"/>
          </a:xfrm>
        </p:spPr>
        <p:txBody>
          <a:bodyPr>
            <a:normAutofit/>
          </a:bodyPr>
          <a:lstStyle/>
          <a:p>
            <a:pPr algn="r"/>
            <a:r>
              <a:rPr lang="pl-PL" sz="36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Zaufanie W MIEJSCU PRACY.</a:t>
            </a:r>
            <a:br>
              <a:rPr lang="pl-PL" sz="36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UJĘCIE INTERDYSCYPLINARNE</a:t>
            </a:r>
            <a:br>
              <a:rPr lang="pl-PL" dirty="0"/>
            </a:br>
            <a:br>
              <a:rPr lang="pl-PL" sz="2400" dirty="0"/>
            </a:br>
            <a:r>
              <a:rPr lang="pl-PL" sz="24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Przemysław Frąckowiak</a:t>
            </a:r>
          </a:p>
        </p:txBody>
      </p:sp>
      <p:pic>
        <p:nvPicPr>
          <p:cNvPr id="3" name="Picture 9">
            <a:extLst>
              <a:ext uri="{FF2B5EF4-FFF2-40B4-BE49-F238E27FC236}">
                <a16:creationId xmlns:a16="http://schemas.microsoft.com/office/drawing/2014/main" id="{0526A09D-4B46-3583-3C0A-D710796C3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88" y="188640"/>
            <a:ext cx="2577250" cy="94716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FCE1DE7F-C0B9-37DD-515F-AE21DD6E0DFD}"/>
              </a:ext>
            </a:extLst>
          </p:cNvPr>
          <p:cNvSpPr txBox="1">
            <a:spLocks/>
          </p:cNvSpPr>
          <p:nvPr/>
        </p:nvSpPr>
        <p:spPr>
          <a:xfrm>
            <a:off x="-756592" y="5517232"/>
            <a:ext cx="8568952" cy="1073234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pl-PL" sz="2400" dirty="0">
              <a:solidFill>
                <a:schemeClr val="tx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A8C37A09-FA76-349F-542A-2D069BD45625}"/>
              </a:ext>
            </a:extLst>
          </p:cNvPr>
          <p:cNvSpPr txBox="1">
            <a:spLocks/>
          </p:cNvSpPr>
          <p:nvPr/>
        </p:nvSpPr>
        <p:spPr>
          <a:xfrm>
            <a:off x="196547" y="6053849"/>
            <a:ext cx="5202782" cy="421742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sz="2200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Środa Wielkopolska, 25.10.2025 r..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aokrąglony 3"/>
          <p:cNvSpPr/>
          <p:nvPr/>
        </p:nvSpPr>
        <p:spPr>
          <a:xfrm>
            <a:off x="179512" y="1412776"/>
            <a:ext cx="878497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nienormalnych okolicznościach zaufanie przestaje być normą </a:t>
            </a:r>
            <a:b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(np. w nienormalnym środowisku instytucjonalnym)</a:t>
            </a:r>
            <a:endParaRPr lang="pl-PL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179512" y="2492896"/>
            <a:ext cx="878497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Działalność resocjalizacyjna spełnia kryterium nienormalności</a:t>
            </a:r>
          </a:p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(np. celem jest wychowanie do wolności w warunkach izolacji)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179512" y="3573016"/>
            <a:ext cx="878497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Warunkiem normalizacji byłoby budowanie atmosfery zaufania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179512" y="4581128"/>
            <a:ext cx="878497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Skutkiem tego zakład poprawczy utraciłby swój specyficzny charakter i  przestał być zakładem poprawczym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79512" y="5661248"/>
            <a:ext cx="878497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 czy w gruncie rzeczy nie o to właśnie idzie?!</a:t>
            </a: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457200" y="271475"/>
            <a:ext cx="8229600" cy="692696"/>
          </a:xfrm>
        </p:spPr>
        <p:txBody>
          <a:bodyPr>
            <a:noAutofit/>
          </a:bodyPr>
          <a:lstStyle/>
          <a:p>
            <a:r>
              <a:rPr lang="pl-PL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KONKLUZJA</a:t>
            </a:r>
            <a:endParaRPr lang="pl-PL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>
            <a:extLst>
              <a:ext uri="{FF2B5EF4-FFF2-40B4-BE49-F238E27FC236}">
                <a16:creationId xmlns:a16="http://schemas.microsoft.com/office/drawing/2014/main" id="{736FBC5C-DC8D-4E38-1392-E59D245D2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692696"/>
          </a:xfrm>
        </p:spPr>
        <p:txBody>
          <a:bodyPr>
            <a:noAutofit/>
          </a:bodyPr>
          <a:lstStyle/>
          <a:p>
            <a:r>
              <a:rPr lang="pl-PL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DZIĘKUJĘ</a:t>
            </a:r>
            <a:endParaRPr lang="pl-PL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rostokąt zaokrąglony 5">
            <a:extLst>
              <a:ext uri="{FF2B5EF4-FFF2-40B4-BE49-F238E27FC236}">
                <a16:creationId xmlns:a16="http://schemas.microsoft.com/office/drawing/2014/main" id="{0EC9AA24-1612-A0C8-595B-F12E55CB5FD3}"/>
              </a:ext>
            </a:extLst>
          </p:cNvPr>
          <p:cNvSpPr/>
          <p:nvPr/>
        </p:nvSpPr>
        <p:spPr>
          <a:xfrm>
            <a:off x="179512" y="4509120"/>
            <a:ext cx="5400600" cy="201622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Przemysław Frąckowiak</a:t>
            </a:r>
          </a:p>
          <a:p>
            <a:pPr algn="ctr"/>
            <a:r>
              <a:rPr lang="pl-PL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Katedra Kryminalistyki</a:t>
            </a:r>
          </a:p>
          <a:p>
            <a:pPr algn="ctr"/>
            <a:r>
              <a:rPr lang="pl-PL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Akademia Nauk Stosowanych w Pile</a:t>
            </a:r>
          </a:p>
          <a:p>
            <a:pPr algn="ctr"/>
            <a:r>
              <a:rPr lang="pl-PL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tel. 500 002 126</a:t>
            </a:r>
          </a:p>
          <a:p>
            <a:pPr algn="ctr"/>
            <a:r>
              <a:rPr lang="pl-PL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pfrackowiak@ans.pila.pl</a:t>
            </a:r>
            <a:endParaRPr lang="pl-PL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79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687297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tx2">
                    <a:lumMod val="25000"/>
                  </a:schemeClr>
                </a:solidFill>
              </a:rPr>
              <a:t>Tezy o </a:t>
            </a:r>
            <a:br>
              <a:rPr lang="pl-PL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pl-PL" dirty="0">
                <a:solidFill>
                  <a:schemeClr val="tx2">
                    <a:lumMod val="25000"/>
                  </a:schemeClr>
                </a:solidFill>
              </a:rPr>
              <a:t>„normalności” i „nienormalności” normy zaufania</a:t>
            </a:r>
          </a:p>
        </p:txBody>
      </p:sp>
      <p:pic>
        <p:nvPicPr>
          <p:cNvPr id="8" name="Picture 2" descr="C:\Users\admin\Desktop\krauze-zaufanie-lata-70-rs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420888"/>
            <a:ext cx="5040560" cy="3389775"/>
          </a:xfrm>
          <a:prstGeom prst="rect">
            <a:avLst/>
          </a:prstGeom>
          <a:noFill/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AE28C90E-0F4E-E416-3622-C3003C24C0F9}"/>
              </a:ext>
            </a:extLst>
          </p:cNvPr>
          <p:cNvSpPr txBox="1"/>
          <p:nvPr/>
        </p:nvSpPr>
        <p:spPr>
          <a:xfrm>
            <a:off x="3707904" y="603192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rys. Andrzej Krauze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pl-P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TEZA GŁÓWNA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971600" y="2564904"/>
            <a:ext cx="7344816" cy="23042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RESOCJALIZATORZY </a:t>
            </a:r>
            <a:r>
              <a:rPr lang="pl-P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UFAJĄ </a:t>
            </a:r>
            <a:r>
              <a:rPr lang="pl-PL" sz="28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RESOCJALIZATOROM</a:t>
            </a:r>
          </a:p>
          <a:p>
            <a:pPr algn="ctr"/>
            <a:r>
              <a:rPr lang="pl-PL" sz="28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ZAŚ</a:t>
            </a:r>
          </a:p>
          <a:p>
            <a:pPr algn="ctr"/>
            <a:r>
              <a:rPr lang="pl-PL" sz="28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RESOCJALIZOWANI </a:t>
            </a:r>
            <a:r>
              <a:rPr lang="pl-P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UFAJĄ </a:t>
            </a:r>
            <a:r>
              <a:rPr lang="pl-PL" sz="28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RESOCJALIZOWANYM</a:t>
            </a:r>
            <a:endParaRPr lang="pl-PL" sz="2400" b="1" dirty="0">
              <a:solidFill>
                <a:schemeClr val="tx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zaufanie = ryzyko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909936" y="1700808"/>
            <a:ext cx="734481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zakład podejmowany na poczet  niepewnych, przyszłych działań innych ludzi</a:t>
            </a:r>
          </a:p>
        </p:txBody>
      </p:sp>
      <p:sp>
        <p:nvSpPr>
          <p:cNvPr id="5" name="Prostokąt zaokrąglony 4"/>
          <p:cNvSpPr/>
          <p:nvPr/>
        </p:nvSpPr>
        <p:spPr>
          <a:xfrm>
            <a:off x="3203848" y="4149080"/>
            <a:ext cx="302433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zaufanie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3275856" y="2764358"/>
            <a:ext cx="302433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wiarygodność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3275856" y="5589240"/>
            <a:ext cx="3024336" cy="79208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solidarność</a:t>
            </a:r>
          </a:p>
        </p:txBody>
      </p:sp>
      <p:sp>
        <p:nvSpPr>
          <p:cNvPr id="8" name="Strzałka w dół 7"/>
          <p:cNvSpPr/>
          <p:nvPr/>
        </p:nvSpPr>
        <p:spPr>
          <a:xfrm>
            <a:off x="4499992" y="3573016"/>
            <a:ext cx="504056" cy="576064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dół 8"/>
          <p:cNvSpPr/>
          <p:nvPr/>
        </p:nvSpPr>
        <p:spPr>
          <a:xfrm>
            <a:off x="3923928" y="5013176"/>
            <a:ext cx="504056" cy="576064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dół 9"/>
          <p:cNvSpPr/>
          <p:nvPr/>
        </p:nvSpPr>
        <p:spPr>
          <a:xfrm>
            <a:off x="5148064" y="5013176"/>
            <a:ext cx="504056" cy="576064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Teza 1</a:t>
            </a:r>
            <a:b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atmosfera zaufania jest normą, na której bazują konstruktywne relacje społeczne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1979712" y="1844824"/>
            <a:ext cx="4824536" cy="43204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zdolność do kooperacji</a:t>
            </a:r>
          </a:p>
        </p:txBody>
      </p:sp>
      <p:sp>
        <p:nvSpPr>
          <p:cNvPr id="5" name="Prostokąt zaokrąglony 4"/>
          <p:cNvSpPr/>
          <p:nvPr/>
        </p:nvSpPr>
        <p:spPr>
          <a:xfrm>
            <a:off x="1979712" y="2492896"/>
            <a:ext cx="4868798" cy="43204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minimalizacja formalizmu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1979712" y="3140968"/>
            <a:ext cx="4868798" cy="43204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obniżenie kosztów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1979712" y="3789040"/>
            <a:ext cx="4868798" cy="43204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podnoszenie sprawności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1979712" y="4437112"/>
            <a:ext cx="4868798" cy="432048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kształtowanie klimatu społecznego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611560" y="5301208"/>
            <a:ext cx="8064896" cy="122413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ILUSTRACJA</a:t>
            </a:r>
          </a:p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zaufanie to bazowy warunek efektywności oddziaływań resocjalizacyjnych, bo te opierają się o relacje interpersonalne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1118" y="562372"/>
            <a:ext cx="8229600" cy="1143000"/>
          </a:xfrm>
        </p:spPr>
        <p:txBody>
          <a:bodyPr>
            <a:noAutofit/>
          </a:bodyPr>
          <a:lstStyle/>
          <a:p>
            <a: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Teza 2</a:t>
            </a:r>
            <a:b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zaufania jest normą warunkującą kształt przestrzeni sprawczej zakładu poprawczego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539552" y="2636912"/>
            <a:ext cx="3456384" cy="57606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molekularność relacji</a:t>
            </a:r>
          </a:p>
        </p:txBody>
      </p:sp>
      <p:sp>
        <p:nvSpPr>
          <p:cNvPr id="5" name="Prostokąt zaokrąglony 4"/>
          <p:cNvSpPr/>
          <p:nvPr/>
        </p:nvSpPr>
        <p:spPr>
          <a:xfrm>
            <a:off x="539552" y="3429000"/>
            <a:ext cx="3456384" cy="57606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proceduralizm</a:t>
            </a:r>
            <a:endParaRPr lang="pl-PL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5220072" y="2564904"/>
            <a:ext cx="3456384" cy="57606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partykularyzm osób  i grup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5220072" y="3356992"/>
            <a:ext cx="3456384" cy="57606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sprzeczność interesów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539552" y="4293096"/>
            <a:ext cx="3456384" cy="57606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poczucie zagrożenia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5220072" y="4293096"/>
            <a:ext cx="3456384" cy="57606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indeterminizm sprawczy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611560" y="5301208"/>
            <a:ext cx="8064896" cy="122413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ILUSTRACJA</a:t>
            </a:r>
          </a:p>
          <a:p>
            <a:pPr algn="ctr"/>
            <a:r>
              <a:rPr lang="pl-PL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zaufanie to bazowy błąd w relacji resocjalizacyjnej, bo dominuje przekonanie: Dbaj o siebie i nie daj się oszukać!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Teza 3</a:t>
            </a:r>
            <a:br>
              <a:rPr lang="pl-P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Perpetum</a:t>
            </a:r>
            <a:r>
              <a:rPr lang="pl-P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mobile nieufności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457200" y="1700808"/>
            <a:ext cx="8280920" cy="136815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zaufania do kogokolwiek poza wąskim kręgiem ludzi, znajduje swoje uzasadnienie, w regule wzajemności</a:t>
            </a:r>
          </a:p>
        </p:txBody>
      </p:sp>
      <p:sp>
        <p:nvSpPr>
          <p:cNvPr id="3" name="Prostokąt zaokrąglony 2">
            <a:extLst>
              <a:ext uri="{FF2B5EF4-FFF2-40B4-BE49-F238E27FC236}">
                <a16:creationId xmlns:a16="http://schemas.microsoft.com/office/drawing/2014/main" id="{F0E92B05-E3B8-05DD-580B-12A5D8A68470}"/>
              </a:ext>
            </a:extLst>
          </p:cNvPr>
          <p:cNvSpPr/>
          <p:nvPr/>
        </p:nvSpPr>
        <p:spPr>
          <a:xfrm>
            <a:off x="431540" y="3429000"/>
            <a:ext cx="8280920" cy="93610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Ci, którym się nie ufa, ten brak zaufania odwzajemniają</a:t>
            </a:r>
          </a:p>
        </p:txBody>
      </p:sp>
      <p:sp>
        <p:nvSpPr>
          <p:cNvPr id="4" name="Prostokąt zaokrąglony 3">
            <a:extLst>
              <a:ext uri="{FF2B5EF4-FFF2-40B4-BE49-F238E27FC236}">
                <a16:creationId xmlns:a16="http://schemas.microsoft.com/office/drawing/2014/main" id="{A0C0B604-030B-0932-6F5F-71831624613C}"/>
              </a:ext>
            </a:extLst>
          </p:cNvPr>
          <p:cNvSpPr/>
          <p:nvPr/>
        </p:nvSpPr>
        <p:spPr>
          <a:xfrm>
            <a:off x="465757" y="5469482"/>
            <a:ext cx="8280920" cy="93610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możliwości współdziałania</a:t>
            </a:r>
          </a:p>
        </p:txBody>
      </p:sp>
      <p:sp>
        <p:nvSpPr>
          <p:cNvPr id="5" name="Strzałka w dół 4">
            <a:extLst>
              <a:ext uri="{FF2B5EF4-FFF2-40B4-BE49-F238E27FC236}">
                <a16:creationId xmlns:a16="http://schemas.microsoft.com/office/drawing/2014/main" id="{DEE2A47B-2A59-9054-89AC-7A51C3CF7B18}"/>
              </a:ext>
            </a:extLst>
          </p:cNvPr>
          <p:cNvSpPr/>
          <p:nvPr/>
        </p:nvSpPr>
        <p:spPr>
          <a:xfrm>
            <a:off x="4067944" y="4449241"/>
            <a:ext cx="792088" cy="936104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1778943892"/>
              </p:ext>
            </p:extLst>
          </p:nvPr>
        </p:nvGraphicFramePr>
        <p:xfrm>
          <a:off x="1403648" y="1772816"/>
          <a:ext cx="676875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ostokąt zaokrąglony 5"/>
          <p:cNvSpPr/>
          <p:nvPr/>
        </p:nvSpPr>
        <p:spPr>
          <a:xfrm>
            <a:off x="251520" y="548680"/>
            <a:ext cx="4176464" cy="79208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pl-PL" sz="1600" dirty="0">
                <a:solidFill>
                  <a:srgbClr val="002060"/>
                </a:solidFill>
                <a:latin typeface="Calibri"/>
                <a:ea typeface="Calibri"/>
                <a:cs typeface="Times New Roman"/>
              </a:rPr>
              <a:t>Uważam, że część chłopaków upatruje dla siebie korzyści w moich kłopotach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4644008" y="548680"/>
            <a:ext cx="4176464" cy="79208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pl-PL" sz="1600" dirty="0">
                <a:solidFill>
                  <a:srgbClr val="002060"/>
                </a:solidFill>
                <a:latin typeface="Calibri"/>
                <a:ea typeface="Calibri"/>
                <a:cs typeface="Times New Roman"/>
              </a:rPr>
              <a:t>Uważam, że część pracowników upatruje dla siebie korzyści z moich niepowodzeń zawodowych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2364905038"/>
              </p:ext>
            </p:extLst>
          </p:nvPr>
        </p:nvGraphicFramePr>
        <p:xfrm>
          <a:off x="1187624" y="1772816"/>
          <a:ext cx="705678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Prostokąt zaokrąglony 5"/>
          <p:cNvSpPr/>
          <p:nvPr/>
        </p:nvSpPr>
        <p:spPr>
          <a:xfrm>
            <a:off x="251520" y="548680"/>
            <a:ext cx="4176464" cy="79208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l-PL" sz="2000" dirty="0">
                <a:solidFill>
                  <a:srgbClr val="002060"/>
                </a:solidFill>
                <a:latin typeface="Calibri"/>
                <a:ea typeface="Calibri"/>
                <a:cs typeface="Times New Roman"/>
              </a:rPr>
              <a:t>Sądzę, że chłopacy trzymają ze sobą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4644008" y="548680"/>
            <a:ext cx="4176464" cy="79208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pl-PL" sz="2000" dirty="0">
                <a:solidFill>
                  <a:srgbClr val="002060"/>
                </a:solidFill>
                <a:latin typeface="Calibri"/>
                <a:ea typeface="Calibri"/>
                <a:cs typeface="Times New Roman"/>
              </a:rPr>
              <a:t>Sądzę, że pracowników cechuje postawa zawodowej solidarności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2295</TotalTime>
  <Words>940</Words>
  <Application>Microsoft Macintosh PowerPoint</Application>
  <PresentationFormat>Pokaz na ekranie (4:3)</PresentationFormat>
  <Paragraphs>77</Paragraphs>
  <Slides>11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Calibri</vt:lpstr>
      <vt:lpstr>Lucida Sans</vt:lpstr>
      <vt:lpstr>Wingdings</vt:lpstr>
      <vt:lpstr>Wingdings 2</vt:lpstr>
      <vt:lpstr>Wingdings 3</vt:lpstr>
      <vt:lpstr>Wierzchołek</vt:lpstr>
      <vt:lpstr>Zaufanie W MIEJSCU PRACY. UJĘCIE INTERDYSCYPLINARNE  Przemysław Frąckowiak</vt:lpstr>
      <vt:lpstr>Tezy o  „normalności” i „nienormalności” normy zaufania</vt:lpstr>
      <vt:lpstr>TEZA GŁÓWNA</vt:lpstr>
      <vt:lpstr>zaufanie = ryzyko</vt:lpstr>
      <vt:lpstr>Teza 1 atmosfera zaufania jest normą, na której bazują konstruktywne relacje społeczne</vt:lpstr>
      <vt:lpstr>Teza 2 brak zaufania jest normą warunkującą kształt przestrzeni sprawczej zakładu poprawczego</vt:lpstr>
      <vt:lpstr>Teza 3 Perpetum mobile nieufności</vt:lpstr>
      <vt:lpstr>Prezentacja programu PowerPoint</vt:lpstr>
      <vt:lpstr>Prezentacja programu PowerPoint</vt:lpstr>
      <vt:lpstr>KONKLUZJA</vt:lpstr>
      <vt:lpstr>DZIĘKUJĘ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Zaufanie jako element kapitału resocjalizacyjnego zakładu poprawczego  Przemysław Frąckowiak</dc:title>
  <dc:creator>admin</dc:creator>
  <cp:lastModifiedBy>Przemysław Frąckowiak</cp:lastModifiedBy>
  <cp:revision>19</cp:revision>
  <dcterms:created xsi:type="dcterms:W3CDTF">2015-05-24T06:42:34Z</dcterms:created>
  <dcterms:modified xsi:type="dcterms:W3CDTF">2025-10-20T10:08:17Z</dcterms:modified>
</cp:coreProperties>
</file>