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8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89" r:id="rId1"/>
  </p:sldMasterIdLst>
  <p:notesMasterIdLst>
    <p:notesMasterId r:id="rId14"/>
  </p:notesMasterIdLst>
  <p:sldIdLst>
    <p:sldId id="289" r:id="rId2"/>
    <p:sldId id="362" r:id="rId3"/>
    <p:sldId id="389" r:id="rId4"/>
    <p:sldId id="377" r:id="rId5"/>
    <p:sldId id="388" r:id="rId6"/>
    <p:sldId id="390" r:id="rId7"/>
    <p:sldId id="391" r:id="rId8"/>
    <p:sldId id="394" r:id="rId9"/>
    <p:sldId id="392" r:id="rId10"/>
    <p:sldId id="393" r:id="rId11"/>
    <p:sldId id="395" r:id="rId12"/>
    <p:sldId id="396" r:id="rId13"/>
  </p:sldIdLst>
  <p:sldSz cx="9144000" cy="6858000" type="screen4x3"/>
  <p:notesSz cx="6858000" cy="9144000"/>
  <p:defaultTextStyle>
    <a:defPPr>
      <a:defRPr lang="pl-PL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00"/>
    <a:srgbClr val="00CC00"/>
    <a:srgbClr val="FA7532"/>
    <a:srgbClr val="FF9900"/>
    <a:srgbClr val="F96217"/>
    <a:srgbClr val="E45006"/>
    <a:srgbClr val="008000"/>
    <a:srgbClr val="FFFF00"/>
    <a:srgbClr val="00FFCC"/>
    <a:srgbClr val="A5002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10" autoAdjust="0"/>
  </p:normalViewPr>
  <p:slideViewPr>
    <p:cSldViewPr snapToGrid="0">
      <p:cViewPr varScale="1">
        <p:scale>
          <a:sx n="64" d="100"/>
          <a:sy n="64" d="100"/>
        </p:scale>
        <p:origin x="1364" y="4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Zeszyt1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D:\_kopia-Dell-partD\WASE_Sroda\Artykuly\XYZ\Pokolenia_udzialy_kobiety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D:\_kopia-Dell-partD\WASE_Sroda\Artykuly\XYZ\Pokolenia_udzialy_mezczyzni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0"/>
        <c:ser>
          <c:idx val="0"/>
          <c:order val="0"/>
          <c:spPr>
            <a:solidFill>
              <a:schemeClr val="accent1"/>
            </a:solidFill>
            <a:ln w="19050">
              <a:solidFill>
                <a:schemeClr val="lt1"/>
              </a:solidFill>
            </a:ln>
            <a:effectLst/>
          </c:spPr>
          <c:dPt>
            <c:idx val="0"/>
            <c:bubble3D val="0"/>
            <c:spPr>
              <a:pattFill prst="pct60">
                <a:fgClr>
                  <a:schemeClr val="tx1"/>
                </a:fgClr>
                <a:bgClr>
                  <a:schemeClr val="bg1"/>
                </a:bgClr>
              </a:pattFill>
              <a:ln w="6350">
                <a:solidFill>
                  <a:schemeClr val="tx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BEEE-405B-82FD-E6D208E3FFF9}"/>
              </c:ext>
            </c:extLst>
          </c:dPt>
          <c:dPt>
            <c:idx val="1"/>
            <c:bubble3D val="0"/>
            <c:spPr>
              <a:pattFill prst="pct75">
                <a:fgClr>
                  <a:srgbClr val="FA7532"/>
                </a:fgClr>
                <a:bgClr>
                  <a:schemeClr val="bg1"/>
                </a:bgClr>
              </a:pattFill>
              <a:ln w="6350">
                <a:solidFill>
                  <a:schemeClr val="tx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BEEE-405B-82FD-E6D208E3FFF9}"/>
              </c:ext>
            </c:extLst>
          </c:dPt>
          <c:dPt>
            <c:idx val="2"/>
            <c:bubble3D val="0"/>
            <c:spPr>
              <a:pattFill prst="pct75">
                <a:fgClr>
                  <a:schemeClr val="accent2">
                    <a:lumMod val="90000"/>
                  </a:schemeClr>
                </a:fgClr>
                <a:bgClr>
                  <a:schemeClr val="bg1"/>
                </a:bgClr>
              </a:pattFill>
              <a:ln w="6350">
                <a:solidFill>
                  <a:schemeClr val="tx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BEEE-405B-82FD-E6D208E3FFF9}"/>
              </c:ext>
            </c:extLst>
          </c:dPt>
          <c:dPt>
            <c:idx val="3"/>
            <c:bubble3D val="0"/>
            <c:spPr>
              <a:pattFill prst="pct70">
                <a:fgClr>
                  <a:srgbClr val="00CC00"/>
                </a:fgClr>
                <a:bgClr>
                  <a:schemeClr val="bg1"/>
                </a:bgClr>
              </a:pattFill>
              <a:ln w="6350">
                <a:solidFill>
                  <a:schemeClr val="tx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BEEE-405B-82FD-E6D208E3FFF9}"/>
              </c:ext>
            </c:extLst>
          </c:dPt>
          <c:dLbls>
            <c:delete val="1"/>
          </c:dLbls>
          <c:val>
            <c:numRef>
              <c:f>Arkusz1!$J$4:$J$7</c:f>
              <c:numCache>
                <c:formatCode>0.00</c:formatCode>
                <c:ptCount val="4"/>
                <c:pt idx="0">
                  <c:v>8.9422636474079393</c:v>
                </c:pt>
                <c:pt idx="1">
                  <c:v>34.341080639700465</c:v>
                </c:pt>
                <c:pt idx="2">
                  <c:v>41.328925268699422</c:v>
                </c:pt>
                <c:pt idx="3">
                  <c:v>15.387730444192176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BEEE-405B-82FD-E6D208E3FFF9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 sz="1100">
          <a:latin typeface="Times New Roman" panose="02020603050405020304" pitchFamily="18" charset="0"/>
          <a:cs typeface="Times New Roman" panose="02020603050405020304" pitchFamily="18" charset="0"/>
        </a:defRPr>
      </a:pPr>
      <a:endParaRPr lang="pl-PL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0"/>
        <c:ser>
          <c:idx val="0"/>
          <c:order val="0"/>
          <c:spPr>
            <a:solidFill>
              <a:schemeClr val="accent1"/>
            </a:solidFill>
            <a:ln w="19050">
              <a:solidFill>
                <a:schemeClr val="lt1"/>
              </a:solidFill>
            </a:ln>
            <a:effectLst/>
          </c:spPr>
          <c:dPt>
            <c:idx val="0"/>
            <c:bubble3D val="0"/>
            <c:spPr>
              <a:pattFill prst="pct60">
                <a:fgClr>
                  <a:schemeClr val="tx1"/>
                </a:fgClr>
                <a:bgClr>
                  <a:schemeClr val="bg1"/>
                </a:bgClr>
              </a:pattFill>
              <a:ln w="6350">
                <a:solidFill>
                  <a:schemeClr val="tx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D2F6-48E9-8F66-412A2A58E3B0}"/>
              </c:ext>
            </c:extLst>
          </c:dPt>
          <c:dPt>
            <c:idx val="1"/>
            <c:bubble3D val="0"/>
            <c:spPr>
              <a:pattFill prst="pct60">
                <a:fgClr>
                  <a:srgbClr val="FA7532"/>
                </a:fgClr>
                <a:bgClr>
                  <a:schemeClr val="bg1"/>
                </a:bgClr>
              </a:pattFill>
              <a:ln w="6350">
                <a:solidFill>
                  <a:schemeClr val="tx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D2F6-48E9-8F66-412A2A58E3B0}"/>
              </c:ext>
            </c:extLst>
          </c:dPt>
          <c:dPt>
            <c:idx val="2"/>
            <c:bubble3D val="0"/>
            <c:spPr>
              <a:pattFill prst="pct60">
                <a:fgClr>
                  <a:srgbClr val="00B0F0"/>
                </a:fgClr>
                <a:bgClr>
                  <a:schemeClr val="bg1"/>
                </a:bgClr>
              </a:pattFill>
              <a:ln w="6350">
                <a:solidFill>
                  <a:schemeClr val="tx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D2F6-48E9-8F66-412A2A58E3B0}"/>
              </c:ext>
            </c:extLst>
          </c:dPt>
          <c:dPt>
            <c:idx val="3"/>
            <c:bubble3D val="0"/>
            <c:spPr>
              <a:pattFill prst="pct70">
                <a:fgClr>
                  <a:srgbClr val="00CC00"/>
                </a:fgClr>
                <a:bgClr>
                  <a:schemeClr val="bg1"/>
                </a:bgClr>
              </a:pattFill>
              <a:ln w="6350">
                <a:solidFill>
                  <a:schemeClr val="tx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D2F6-48E9-8F66-412A2A58E3B0}"/>
              </c:ext>
            </c:extLst>
          </c:dPt>
          <c:dLbls>
            <c:dLbl>
              <c:idx val="0"/>
              <c:layout>
                <c:manualLayout>
                  <c:x val="4.1590538005545727E-2"/>
                  <c:y val="8.6199611830251929E-3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Baby boomers </a:t>
                    </a:r>
                  </a:p>
                  <a:p>
                    <a:fld id="{0074854B-CB23-4CCF-ACAE-3B34BFF502C4}" type="VALUE">
                      <a:rPr lang="en-US"/>
                      <a:pPr/>
                      <a:t>[WARTOŚĆ]</a:t>
                    </a:fld>
                    <a:r>
                      <a:rPr lang="en-US"/>
                      <a:t>%</a:t>
                    </a:r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37363509445325954"/>
                      <c:h val="0.18176104449495004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D2F6-48E9-8F66-412A2A58E3B0}"/>
                </c:ext>
              </c:extLst>
            </c:dLbl>
            <c:dLbl>
              <c:idx val="1"/>
              <c:layout>
                <c:manualLayout>
                  <c:x val="-2.4548270022221694E-2"/>
                  <c:y val="0.31893856377193214"/>
                </c:manualLayout>
              </c:layout>
              <c:tx>
                <c:rich>
                  <a:bodyPr/>
                  <a:lstStyle/>
                  <a:p>
                    <a:r>
                      <a:rPr lang="en-US" baseline="0" dirty="0" err="1"/>
                      <a:t>Pokolenie</a:t>
                    </a:r>
                    <a:r>
                      <a:rPr lang="en-US" baseline="0" dirty="0"/>
                      <a:t>  X </a:t>
                    </a:r>
                    <a:fld id="{1F863184-EF80-4EC8-BAE8-E5FB19A0CAD1}" type="VALUE">
                      <a:rPr lang="en-US" baseline="0"/>
                      <a:pPr/>
                      <a:t>[WARTOŚĆ]</a:t>
                    </a:fld>
                    <a:r>
                      <a:rPr lang="en-US" baseline="0" dirty="0"/>
                      <a:t>%</a:t>
                    </a:r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7434866251458495"/>
                      <c:h val="0.35798427298263213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D2F6-48E9-8F66-412A2A58E3B0}"/>
                </c:ext>
              </c:extLst>
            </c:dLbl>
            <c:dLbl>
              <c:idx val="2"/>
              <c:layout>
                <c:manualLayout>
                  <c:x val="3.2162824471558119E-2"/>
                  <c:y val="1.6968427525640142E-7"/>
                </c:manualLayout>
              </c:layout>
              <c:tx>
                <c:rich>
                  <a:bodyPr/>
                  <a:lstStyle/>
                  <a:p>
                    <a:r>
                      <a:rPr lang="en-US" baseline="0"/>
                      <a:t>Pokolenie Y</a:t>
                    </a:r>
                  </a:p>
                  <a:p>
                    <a:r>
                      <a:rPr lang="en-US" baseline="0"/>
                      <a:t> </a:t>
                    </a:r>
                    <a:fld id="{5DFD89B6-E72C-4B03-8566-42455E3839B8}" type="VALUE">
                      <a:rPr lang="en-US" baseline="0"/>
                      <a:pPr/>
                      <a:t>[WARTOŚĆ]</a:t>
                    </a:fld>
                    <a:r>
                      <a:rPr lang="en-US" baseline="0"/>
                      <a:t>%</a:t>
                    </a:r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8037211259797346"/>
                      <c:h val="0.25084087042603304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D2F6-48E9-8F66-412A2A58E3B0}"/>
                </c:ext>
              </c:extLst>
            </c:dLbl>
            <c:dLbl>
              <c:idx val="3"/>
              <c:layout>
                <c:manualLayout>
                  <c:x val="4.5320343573559164E-2"/>
                  <c:y val="3.8789995007888621E-2"/>
                </c:manualLayout>
              </c:layout>
              <c:tx>
                <c:rich>
                  <a:bodyPr rot="0" spcFirstLastPara="1" vertOverflow="ellipsis" vert="horz" wrap="square" anchor="t" anchorCtr="1"/>
                  <a:lstStyle/>
                  <a:p>
                    <a:pPr>
                      <a:defRPr sz="1600" b="0" i="0" u="none" strike="noStrike" kern="1200" baseline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defRPr>
                    </a:pPr>
                    <a:r>
                      <a:rPr lang="en-US" baseline="0" dirty="0"/>
                      <a:t> </a:t>
                    </a:r>
                    <a:r>
                      <a:rPr lang="en-US" baseline="0" dirty="0" err="1"/>
                      <a:t>Pokolenie</a:t>
                    </a:r>
                    <a:r>
                      <a:rPr lang="en-US" baseline="0" dirty="0"/>
                      <a:t> Z</a:t>
                    </a:r>
                  </a:p>
                  <a:p>
                    <a:pPr>
                      <a:defRPr/>
                    </a:pPr>
                    <a:fld id="{DBC86F48-5D7C-4B58-9A73-FEA6E0118B97}" type="VALUE">
                      <a:rPr lang="en-US" baseline="0"/>
                      <a:pPr>
                        <a:defRPr/>
                      </a:pPr>
                      <a:t>[WARTOŚĆ]</a:t>
                    </a:fld>
                    <a:r>
                      <a:rPr lang="en-US" baseline="0" dirty="0"/>
                      <a:t>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t" anchorCtr="1"/>
                <a:lstStyle/>
                <a:p>
                  <a:pPr>
                    <a:defRPr sz="16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Times New Roman" panose="02020603050405020304" pitchFamily="18" charset="0"/>
                      <a:ea typeface="+mn-ea"/>
                      <a:cs typeface="Times New Roman" panose="02020603050405020304" pitchFamily="18" charset="0"/>
                    </a:defRPr>
                  </a:pPr>
                  <a:endParaRPr lang="pl-PL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34469776154108966"/>
                      <c:h val="0.20515507615599954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7-D2F6-48E9-8F66-412A2A58E3B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pl-PL"/>
              </a:p>
            </c:txPr>
            <c:dLblPos val="outEnd"/>
            <c:showLegendKey val="0"/>
            <c:showVal val="1"/>
            <c:showCatName val="1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val>
            <c:numRef>
              <c:f>Arkusz1!$J$4:$J$7</c:f>
              <c:numCache>
                <c:formatCode>0.00</c:formatCode>
                <c:ptCount val="4"/>
                <c:pt idx="0">
                  <c:v>6.64</c:v>
                </c:pt>
                <c:pt idx="1">
                  <c:v>36.74</c:v>
                </c:pt>
                <c:pt idx="2">
                  <c:v>41.97</c:v>
                </c:pt>
                <c:pt idx="3">
                  <c:v>14.65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D2F6-48E9-8F66-412A2A58E3B0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 sz="1600">
          <a:latin typeface="Times New Roman" panose="02020603050405020304" pitchFamily="18" charset="0"/>
          <a:cs typeface="Times New Roman" panose="02020603050405020304" pitchFamily="18" charset="0"/>
        </a:defRPr>
      </a:pPr>
      <a:endParaRPr lang="pl-PL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0"/>
        <c:ser>
          <c:idx val="0"/>
          <c:order val="0"/>
          <c:spPr>
            <a:solidFill>
              <a:schemeClr val="accent1"/>
            </a:solidFill>
            <a:ln w="19050">
              <a:solidFill>
                <a:schemeClr val="lt1"/>
              </a:solidFill>
            </a:ln>
            <a:effectLst/>
          </c:spPr>
          <c:dPt>
            <c:idx val="0"/>
            <c:bubble3D val="0"/>
            <c:spPr>
              <a:pattFill prst="pct60">
                <a:fgClr>
                  <a:schemeClr val="tx1"/>
                </a:fgClr>
                <a:bgClr>
                  <a:schemeClr val="bg1"/>
                </a:bgClr>
              </a:pattFill>
              <a:ln w="6350">
                <a:solidFill>
                  <a:schemeClr val="tx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AF5B-45F6-8D13-CFEB514D9370}"/>
              </c:ext>
            </c:extLst>
          </c:dPt>
          <c:dPt>
            <c:idx val="1"/>
            <c:bubble3D val="0"/>
            <c:spPr>
              <a:pattFill prst="pct60">
                <a:fgClr>
                  <a:srgbClr val="FA7532"/>
                </a:fgClr>
                <a:bgClr>
                  <a:schemeClr val="bg1"/>
                </a:bgClr>
              </a:pattFill>
              <a:ln w="6350">
                <a:solidFill>
                  <a:schemeClr val="tx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AF5B-45F6-8D13-CFEB514D9370}"/>
              </c:ext>
            </c:extLst>
          </c:dPt>
          <c:dPt>
            <c:idx val="2"/>
            <c:bubble3D val="0"/>
            <c:spPr>
              <a:pattFill prst="pct60">
                <a:fgClr>
                  <a:srgbClr val="00B0F0"/>
                </a:fgClr>
                <a:bgClr>
                  <a:schemeClr val="bg1"/>
                </a:bgClr>
              </a:pattFill>
              <a:ln w="6350">
                <a:solidFill>
                  <a:schemeClr val="tx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AF5B-45F6-8D13-CFEB514D9370}"/>
              </c:ext>
            </c:extLst>
          </c:dPt>
          <c:dPt>
            <c:idx val="3"/>
            <c:bubble3D val="0"/>
            <c:spPr>
              <a:pattFill prst="pct70">
                <a:fgClr>
                  <a:srgbClr val="00CC00"/>
                </a:fgClr>
                <a:bgClr>
                  <a:schemeClr val="bg1"/>
                </a:bgClr>
              </a:pattFill>
              <a:ln w="6350">
                <a:solidFill>
                  <a:schemeClr val="tx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AF5B-45F6-8D13-CFEB514D9370}"/>
              </c:ext>
            </c:extLst>
          </c:dPt>
          <c:dLbls>
            <c:dLbl>
              <c:idx val="0"/>
              <c:layout>
                <c:manualLayout>
                  <c:x val="-3.881640805944666E-2"/>
                  <c:y val="1.6968427525640142E-7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Baby boomers </a:t>
                    </a:r>
                  </a:p>
                  <a:p>
                    <a:fld id="{0074854B-CB23-4CCF-ACAE-3B34BFF502C4}" type="VALUE">
                      <a:rPr lang="en-US"/>
                      <a:pPr/>
                      <a:t>[WARTOŚĆ]</a:t>
                    </a:fld>
                    <a:r>
                      <a:rPr lang="en-US"/>
                      <a:t>%</a:t>
                    </a:r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33562448371414549"/>
                      <c:h val="0.18176096967659419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AF5B-45F6-8D13-CFEB514D9370}"/>
                </c:ext>
              </c:extLst>
            </c:dLbl>
            <c:dLbl>
              <c:idx val="1"/>
              <c:layout>
                <c:manualLayout>
                  <c:x val="-1.8096365992222092E-2"/>
                  <c:y val="0.24351373373618634"/>
                </c:manualLayout>
              </c:layout>
              <c:tx>
                <c:rich>
                  <a:bodyPr/>
                  <a:lstStyle/>
                  <a:p>
                    <a:r>
                      <a:rPr lang="en-US" baseline="0"/>
                      <a:t>Pokolenie  X </a:t>
                    </a:r>
                    <a:fld id="{1F863184-EF80-4EC8-BAE8-E5FB19A0CAD1}" type="VALUE">
                      <a:rPr lang="en-US" baseline="0"/>
                      <a:pPr/>
                      <a:t>[WARTOŚĆ]</a:t>
                    </a:fld>
                    <a:r>
                      <a:rPr lang="en-US" baseline="0"/>
                      <a:t>%</a:t>
                    </a:r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6386155573216585"/>
                      <c:h val="0.23299483582876682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AF5B-45F6-8D13-CFEB514D9370}"/>
                </c:ext>
              </c:extLst>
            </c:dLbl>
            <c:dLbl>
              <c:idx val="2"/>
              <c:layout>
                <c:manualLayout>
                  <c:x val="5.5554084655685107E-2"/>
                  <c:y val="-1.6968427541443222E-7"/>
                </c:manualLayout>
              </c:layout>
              <c:tx>
                <c:rich>
                  <a:bodyPr/>
                  <a:lstStyle/>
                  <a:p>
                    <a:r>
                      <a:rPr lang="en-US" baseline="0"/>
                      <a:t>Pokolenie Y</a:t>
                    </a:r>
                  </a:p>
                  <a:p>
                    <a:r>
                      <a:rPr lang="en-US" baseline="0"/>
                      <a:t> </a:t>
                    </a:r>
                    <a:fld id="{5DFD89B6-E72C-4B03-8566-42455E3839B8}" type="VALUE">
                      <a:rPr lang="en-US" baseline="0"/>
                      <a:pPr/>
                      <a:t>[WARTOŚĆ]</a:t>
                    </a:fld>
                    <a:r>
                      <a:rPr lang="en-US" baseline="0"/>
                      <a:t>%</a:t>
                    </a:r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891437919993074"/>
                      <c:h val="0.25084087042603304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AF5B-45F6-8D13-CFEB514D9370}"/>
                </c:ext>
              </c:extLst>
            </c:dLbl>
            <c:dLbl>
              <c:idx val="3"/>
              <c:layout>
                <c:manualLayout>
                  <c:x val="2.0467136822543162E-2"/>
                  <c:y val="6.47175825827915E-4"/>
                </c:manualLayout>
              </c:layout>
              <c:tx>
                <c:rich>
                  <a:bodyPr/>
                  <a:lstStyle/>
                  <a:p>
                    <a:r>
                      <a:rPr lang="en-US" baseline="0"/>
                      <a:t> Pokolenie Z</a:t>
                    </a:r>
                  </a:p>
                  <a:p>
                    <a:fld id="{DBC86F48-5D7C-4B58-9A73-FEA6E0118B97}" type="VALUE">
                      <a:rPr lang="en-US" baseline="0"/>
                      <a:pPr/>
                      <a:t>[WARTOŚĆ]</a:t>
                    </a:fld>
                    <a:r>
                      <a:rPr lang="en-US" baseline="0"/>
                      <a:t>%</a:t>
                    </a:r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33007829587219956"/>
                      <c:h val="0.33014451330986488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7-AF5B-45F6-8D13-CFEB514D937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pl-PL"/>
              </a:p>
            </c:txPr>
            <c:dLblPos val="outEnd"/>
            <c:showLegendKey val="0"/>
            <c:showVal val="1"/>
            <c:showCatName val="1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val>
            <c:numRef>
              <c:f>Arkusz1!$J$4:$J$7</c:f>
              <c:numCache>
                <c:formatCode>0.00</c:formatCode>
                <c:ptCount val="4"/>
                <c:pt idx="0">
                  <c:v>11</c:v>
                </c:pt>
                <c:pt idx="1">
                  <c:v>32.200000000000003</c:v>
                </c:pt>
                <c:pt idx="2">
                  <c:v>40.75</c:v>
                </c:pt>
                <c:pt idx="3">
                  <c:v>16.05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AF5B-45F6-8D13-CFEB514D9370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 sz="1600">
          <a:latin typeface="Times New Roman" panose="02020603050405020304" pitchFamily="18" charset="0"/>
          <a:cs typeface="Times New Roman" panose="02020603050405020304" pitchFamily="18" charset="0"/>
        </a:defRPr>
      </a:pPr>
      <a:endParaRPr lang="pl-PL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1372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409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372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noProof="0" smtClean="0"/>
              <a:t>Kliknij, aby edytować style wzorca tekstu</a:t>
            </a:r>
          </a:p>
          <a:p>
            <a:pPr lvl="1"/>
            <a:r>
              <a:rPr lang="pl-PL" noProof="0" smtClean="0"/>
              <a:t>Drugi poziom</a:t>
            </a:r>
          </a:p>
          <a:p>
            <a:pPr lvl="2"/>
            <a:r>
              <a:rPr lang="pl-PL" noProof="0" smtClean="0"/>
              <a:t>Trzeci poziom</a:t>
            </a:r>
          </a:p>
          <a:p>
            <a:pPr lvl="3"/>
            <a:r>
              <a:rPr lang="pl-PL" noProof="0" smtClean="0"/>
              <a:t>Czwarty poziom</a:t>
            </a:r>
          </a:p>
          <a:p>
            <a:pPr lvl="4"/>
            <a:r>
              <a:rPr lang="pl-PL" noProof="0" smtClean="0"/>
              <a:t>Piąty poziom</a:t>
            </a:r>
          </a:p>
        </p:txBody>
      </p:sp>
      <p:sp>
        <p:nvSpPr>
          <p:cNvPr id="1372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1372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pPr>
              <a:defRPr/>
            </a:pPr>
            <a:fld id="{574CD3DE-129F-42E9-8CF2-BD280D9010E7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EF55F98-77D7-4BA1-8CA0-31489E3F4DC1}" type="slidenum">
              <a:rPr lang="pl-PL" smtClean="0"/>
              <a:pPr/>
              <a:t>2</a:t>
            </a:fld>
            <a:endParaRPr lang="pl-PL" smtClean="0"/>
          </a:p>
        </p:txBody>
      </p:sp>
      <p:sp>
        <p:nvSpPr>
          <p:cNvPr id="532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25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/>
          <a:lstStyle/>
          <a:p>
            <a:endParaRPr lang="pl-PL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EF55F98-77D7-4BA1-8CA0-31489E3F4DC1}" type="slidenum">
              <a:rPr lang="pl-PL" smtClean="0"/>
              <a:pPr/>
              <a:t>11</a:t>
            </a:fld>
            <a:endParaRPr lang="pl-PL" smtClean="0"/>
          </a:p>
        </p:txBody>
      </p:sp>
      <p:sp>
        <p:nvSpPr>
          <p:cNvPr id="532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25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/>
          <a:lstStyle/>
          <a:p>
            <a:endParaRPr lang="pl-PL" smtClean="0"/>
          </a:p>
        </p:txBody>
      </p:sp>
    </p:spTree>
    <p:extLst>
      <p:ext uri="{BB962C8B-B14F-4D97-AF65-F5344CB8AC3E}">
        <p14:creationId xmlns:p14="http://schemas.microsoft.com/office/powerpoint/2010/main" val="198133862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EF55F98-77D7-4BA1-8CA0-31489E3F4DC1}" type="slidenum">
              <a:rPr lang="pl-PL" smtClean="0"/>
              <a:pPr/>
              <a:t>12</a:t>
            </a:fld>
            <a:endParaRPr lang="pl-PL" smtClean="0"/>
          </a:p>
        </p:txBody>
      </p:sp>
      <p:sp>
        <p:nvSpPr>
          <p:cNvPr id="532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25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/>
          <a:lstStyle/>
          <a:p>
            <a:endParaRPr lang="pl-PL" smtClean="0"/>
          </a:p>
        </p:txBody>
      </p:sp>
    </p:spTree>
    <p:extLst>
      <p:ext uri="{BB962C8B-B14F-4D97-AF65-F5344CB8AC3E}">
        <p14:creationId xmlns:p14="http://schemas.microsoft.com/office/powerpoint/2010/main" val="365713859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EF55F98-77D7-4BA1-8CA0-31489E3F4DC1}" type="slidenum">
              <a:rPr lang="pl-PL" smtClean="0"/>
              <a:pPr/>
              <a:t>3</a:t>
            </a:fld>
            <a:endParaRPr lang="pl-PL" smtClean="0"/>
          </a:p>
        </p:txBody>
      </p:sp>
      <p:sp>
        <p:nvSpPr>
          <p:cNvPr id="532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25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/>
          <a:lstStyle/>
          <a:p>
            <a:endParaRPr lang="pl-PL" smtClean="0"/>
          </a:p>
        </p:txBody>
      </p:sp>
    </p:spTree>
    <p:extLst>
      <p:ext uri="{BB962C8B-B14F-4D97-AF65-F5344CB8AC3E}">
        <p14:creationId xmlns:p14="http://schemas.microsoft.com/office/powerpoint/2010/main" val="172415563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90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defTabSz="990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defTabSz="990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defTabSz="990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defTabSz="990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B2966C3B-7898-4800-83FD-FF5082B251A6}" type="slidenum">
              <a:rPr lang="pl-PL" altLang="pl-PL" sz="1300" smtClean="0"/>
              <a:pPr>
                <a:spcBef>
                  <a:spcPct val="0"/>
                </a:spcBef>
              </a:pPr>
              <a:t>4</a:t>
            </a:fld>
            <a:endParaRPr lang="pl-PL" altLang="pl-PL" sz="1300" smtClean="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pl-PL" altLang="pl-PL" smtClean="0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1288524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EF55F98-77D7-4BA1-8CA0-31489E3F4DC1}" type="slidenum">
              <a:rPr lang="pl-PL" smtClean="0"/>
              <a:pPr/>
              <a:t>5</a:t>
            </a:fld>
            <a:endParaRPr lang="pl-PL" smtClean="0"/>
          </a:p>
        </p:txBody>
      </p:sp>
      <p:sp>
        <p:nvSpPr>
          <p:cNvPr id="532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25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/>
          <a:lstStyle/>
          <a:p>
            <a:endParaRPr lang="pl-PL" smtClean="0"/>
          </a:p>
        </p:txBody>
      </p:sp>
    </p:spTree>
    <p:extLst>
      <p:ext uri="{BB962C8B-B14F-4D97-AF65-F5344CB8AC3E}">
        <p14:creationId xmlns:p14="http://schemas.microsoft.com/office/powerpoint/2010/main" val="253962316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EF55F98-77D7-4BA1-8CA0-31489E3F4DC1}" type="slidenum">
              <a:rPr lang="pl-PL" smtClean="0"/>
              <a:pPr/>
              <a:t>6</a:t>
            </a:fld>
            <a:endParaRPr lang="pl-PL" smtClean="0"/>
          </a:p>
        </p:txBody>
      </p:sp>
      <p:sp>
        <p:nvSpPr>
          <p:cNvPr id="532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25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/>
          <a:lstStyle/>
          <a:p>
            <a:endParaRPr lang="pl-PL" smtClean="0"/>
          </a:p>
        </p:txBody>
      </p:sp>
    </p:spTree>
    <p:extLst>
      <p:ext uri="{BB962C8B-B14F-4D97-AF65-F5344CB8AC3E}">
        <p14:creationId xmlns:p14="http://schemas.microsoft.com/office/powerpoint/2010/main" val="321486628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EF55F98-77D7-4BA1-8CA0-31489E3F4DC1}" type="slidenum">
              <a:rPr lang="pl-PL" smtClean="0"/>
              <a:pPr/>
              <a:t>7</a:t>
            </a:fld>
            <a:endParaRPr lang="pl-PL" smtClean="0"/>
          </a:p>
        </p:txBody>
      </p:sp>
      <p:sp>
        <p:nvSpPr>
          <p:cNvPr id="532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25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/>
          <a:lstStyle/>
          <a:p>
            <a:endParaRPr lang="pl-PL" smtClean="0"/>
          </a:p>
        </p:txBody>
      </p:sp>
    </p:spTree>
    <p:extLst>
      <p:ext uri="{BB962C8B-B14F-4D97-AF65-F5344CB8AC3E}">
        <p14:creationId xmlns:p14="http://schemas.microsoft.com/office/powerpoint/2010/main" val="71323460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EF55F98-77D7-4BA1-8CA0-31489E3F4DC1}" type="slidenum">
              <a:rPr lang="pl-PL" smtClean="0"/>
              <a:pPr/>
              <a:t>8</a:t>
            </a:fld>
            <a:endParaRPr lang="pl-PL" smtClean="0"/>
          </a:p>
        </p:txBody>
      </p:sp>
      <p:sp>
        <p:nvSpPr>
          <p:cNvPr id="532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25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/>
          <a:lstStyle/>
          <a:p>
            <a:endParaRPr lang="pl-PL" smtClean="0"/>
          </a:p>
        </p:txBody>
      </p:sp>
    </p:spTree>
    <p:extLst>
      <p:ext uri="{BB962C8B-B14F-4D97-AF65-F5344CB8AC3E}">
        <p14:creationId xmlns:p14="http://schemas.microsoft.com/office/powerpoint/2010/main" val="229279784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EF55F98-77D7-4BA1-8CA0-31489E3F4DC1}" type="slidenum">
              <a:rPr lang="pl-PL" smtClean="0"/>
              <a:pPr/>
              <a:t>9</a:t>
            </a:fld>
            <a:endParaRPr lang="pl-PL" smtClean="0"/>
          </a:p>
        </p:txBody>
      </p:sp>
      <p:sp>
        <p:nvSpPr>
          <p:cNvPr id="532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25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/>
          <a:lstStyle/>
          <a:p>
            <a:endParaRPr lang="pl-PL" smtClean="0"/>
          </a:p>
        </p:txBody>
      </p:sp>
    </p:spTree>
    <p:extLst>
      <p:ext uri="{BB962C8B-B14F-4D97-AF65-F5344CB8AC3E}">
        <p14:creationId xmlns:p14="http://schemas.microsoft.com/office/powerpoint/2010/main" val="214567782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EF55F98-77D7-4BA1-8CA0-31489E3F4DC1}" type="slidenum">
              <a:rPr lang="pl-PL" smtClean="0"/>
              <a:pPr/>
              <a:t>10</a:t>
            </a:fld>
            <a:endParaRPr lang="pl-PL" smtClean="0"/>
          </a:p>
        </p:txBody>
      </p:sp>
      <p:sp>
        <p:nvSpPr>
          <p:cNvPr id="532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25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/>
          <a:lstStyle/>
          <a:p>
            <a:endParaRPr lang="pl-PL" smtClean="0"/>
          </a:p>
        </p:txBody>
      </p:sp>
    </p:spTree>
    <p:extLst>
      <p:ext uri="{BB962C8B-B14F-4D97-AF65-F5344CB8AC3E}">
        <p14:creationId xmlns:p14="http://schemas.microsoft.com/office/powerpoint/2010/main" val="21843331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grpSp>
          <p:nvGrpSpPr>
            <p:cNvPr id="5" name="Group 3"/>
            <p:cNvGrpSpPr>
              <a:grpSpLocks/>
            </p:cNvGrpSpPr>
            <p:nvPr userDrawn="1"/>
          </p:nvGrpSpPr>
          <p:grpSpPr bwMode="auto">
            <a:xfrm>
              <a:off x="0" y="0"/>
              <a:ext cx="5568" cy="4320"/>
              <a:chOff x="0" y="0"/>
              <a:chExt cx="5568" cy="4320"/>
            </a:xfrm>
          </p:grpSpPr>
          <p:grpSp>
            <p:nvGrpSpPr>
              <p:cNvPr id="9" name="Group 4"/>
              <p:cNvGrpSpPr>
                <a:grpSpLocks/>
              </p:cNvGrpSpPr>
              <p:nvPr userDrawn="1"/>
            </p:nvGrpSpPr>
            <p:grpSpPr bwMode="auto">
              <a:xfrm>
                <a:off x="0" y="0"/>
                <a:ext cx="3216" cy="3072"/>
                <a:chOff x="0" y="0"/>
                <a:chExt cx="2928" cy="2784"/>
              </a:xfrm>
            </p:grpSpPr>
            <p:sp>
              <p:nvSpPr>
                <p:cNvPr id="22" name="Oval 5"/>
                <p:cNvSpPr>
                  <a:spLocks noChangeArrowheads="1"/>
                </p:cNvSpPr>
                <p:nvPr userDrawn="1"/>
              </p:nvSpPr>
              <p:spPr bwMode="auto">
                <a:xfrm>
                  <a:off x="0" y="0"/>
                  <a:ext cx="2928" cy="2784"/>
                </a:xfrm>
                <a:prstGeom prst="ellipse">
                  <a:avLst/>
                </a:prstGeom>
                <a:noFill/>
                <a:ln w="9525">
                  <a:solidFill>
                    <a:schemeClr val="accent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pl-PL"/>
                </a:p>
              </p:txBody>
            </p:sp>
            <p:sp>
              <p:nvSpPr>
                <p:cNvPr id="23" name="Oval 6"/>
                <p:cNvSpPr>
                  <a:spLocks noChangeArrowheads="1"/>
                </p:cNvSpPr>
                <p:nvPr userDrawn="1"/>
              </p:nvSpPr>
              <p:spPr bwMode="auto">
                <a:xfrm>
                  <a:off x="240" y="240"/>
                  <a:ext cx="2446" cy="2304"/>
                </a:xfrm>
                <a:prstGeom prst="ellipse">
                  <a:avLst/>
                </a:prstGeom>
                <a:noFill/>
                <a:ln w="9525">
                  <a:solidFill>
                    <a:schemeClr val="accent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pl-PL"/>
                </a:p>
              </p:txBody>
            </p:sp>
            <p:sp>
              <p:nvSpPr>
                <p:cNvPr id="24" name="Oval 7"/>
                <p:cNvSpPr>
                  <a:spLocks noChangeArrowheads="1"/>
                </p:cNvSpPr>
                <p:nvPr userDrawn="1"/>
              </p:nvSpPr>
              <p:spPr bwMode="auto">
                <a:xfrm>
                  <a:off x="480" y="480"/>
                  <a:ext cx="1968" cy="1822"/>
                </a:xfrm>
                <a:prstGeom prst="ellipse">
                  <a:avLst/>
                </a:prstGeom>
                <a:noFill/>
                <a:ln w="9525">
                  <a:solidFill>
                    <a:schemeClr val="accent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pl-PL"/>
                </a:p>
              </p:txBody>
            </p:sp>
            <p:sp>
              <p:nvSpPr>
                <p:cNvPr id="25" name="Oval 8"/>
                <p:cNvSpPr>
                  <a:spLocks noChangeArrowheads="1"/>
                </p:cNvSpPr>
                <p:nvPr userDrawn="1"/>
              </p:nvSpPr>
              <p:spPr bwMode="auto">
                <a:xfrm>
                  <a:off x="720" y="720"/>
                  <a:ext cx="1488" cy="1346"/>
                </a:xfrm>
                <a:prstGeom prst="ellipse">
                  <a:avLst/>
                </a:prstGeom>
                <a:noFill/>
                <a:ln w="9525">
                  <a:solidFill>
                    <a:schemeClr val="accent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pl-PL"/>
                </a:p>
              </p:txBody>
            </p:sp>
            <p:sp>
              <p:nvSpPr>
                <p:cNvPr id="26" name="Oval 9"/>
                <p:cNvSpPr>
                  <a:spLocks noChangeArrowheads="1"/>
                </p:cNvSpPr>
                <p:nvPr userDrawn="1"/>
              </p:nvSpPr>
              <p:spPr bwMode="auto">
                <a:xfrm>
                  <a:off x="912" y="912"/>
                  <a:ext cx="1103" cy="962"/>
                </a:xfrm>
                <a:prstGeom prst="ellipse">
                  <a:avLst/>
                </a:prstGeom>
                <a:noFill/>
                <a:ln w="9525">
                  <a:solidFill>
                    <a:schemeClr val="accent1"/>
                  </a:solidFill>
                  <a:prstDash val="sysDot"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pl-PL"/>
                </a:p>
              </p:txBody>
            </p:sp>
          </p:grpSp>
          <p:grpSp>
            <p:nvGrpSpPr>
              <p:cNvPr id="10" name="Group 10"/>
              <p:cNvGrpSpPr>
                <a:grpSpLocks/>
              </p:cNvGrpSpPr>
              <p:nvPr userDrawn="1"/>
            </p:nvGrpSpPr>
            <p:grpSpPr bwMode="auto">
              <a:xfrm>
                <a:off x="2016" y="2016"/>
                <a:ext cx="2448" cy="2304"/>
                <a:chOff x="0" y="0"/>
                <a:chExt cx="2928" cy="2784"/>
              </a:xfrm>
            </p:grpSpPr>
            <p:sp>
              <p:nvSpPr>
                <p:cNvPr id="17" name="Oval 11"/>
                <p:cNvSpPr>
                  <a:spLocks noChangeArrowheads="1"/>
                </p:cNvSpPr>
                <p:nvPr userDrawn="1"/>
              </p:nvSpPr>
              <p:spPr bwMode="auto">
                <a:xfrm>
                  <a:off x="0" y="0"/>
                  <a:ext cx="2928" cy="2784"/>
                </a:xfrm>
                <a:prstGeom prst="ellipse">
                  <a:avLst/>
                </a:prstGeom>
                <a:noFill/>
                <a:ln w="9525">
                  <a:solidFill>
                    <a:schemeClr val="accent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pl-PL"/>
                </a:p>
              </p:txBody>
            </p:sp>
            <p:sp>
              <p:nvSpPr>
                <p:cNvPr id="18" name="Oval 12"/>
                <p:cNvSpPr>
                  <a:spLocks noChangeArrowheads="1"/>
                </p:cNvSpPr>
                <p:nvPr userDrawn="1"/>
              </p:nvSpPr>
              <p:spPr bwMode="auto">
                <a:xfrm>
                  <a:off x="240" y="240"/>
                  <a:ext cx="2447" cy="2303"/>
                </a:xfrm>
                <a:prstGeom prst="ellipse">
                  <a:avLst/>
                </a:prstGeom>
                <a:noFill/>
                <a:ln w="9525">
                  <a:solidFill>
                    <a:schemeClr val="accent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pl-PL"/>
                </a:p>
              </p:txBody>
            </p:sp>
            <p:sp>
              <p:nvSpPr>
                <p:cNvPr id="19" name="Oval 13"/>
                <p:cNvSpPr>
                  <a:spLocks noChangeArrowheads="1"/>
                </p:cNvSpPr>
                <p:nvPr userDrawn="1"/>
              </p:nvSpPr>
              <p:spPr bwMode="auto">
                <a:xfrm>
                  <a:off x="480" y="480"/>
                  <a:ext cx="1970" cy="1826"/>
                </a:xfrm>
                <a:prstGeom prst="ellipse">
                  <a:avLst/>
                </a:prstGeom>
                <a:noFill/>
                <a:ln w="9525">
                  <a:solidFill>
                    <a:schemeClr val="accent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pl-PL"/>
                </a:p>
              </p:txBody>
            </p:sp>
            <p:sp>
              <p:nvSpPr>
                <p:cNvPr id="20" name="Oval 14"/>
                <p:cNvSpPr>
                  <a:spLocks noChangeArrowheads="1"/>
                </p:cNvSpPr>
                <p:nvPr userDrawn="1"/>
              </p:nvSpPr>
              <p:spPr bwMode="auto">
                <a:xfrm>
                  <a:off x="720" y="720"/>
                  <a:ext cx="1488" cy="1344"/>
                </a:xfrm>
                <a:prstGeom prst="ellipse">
                  <a:avLst/>
                </a:prstGeom>
                <a:noFill/>
                <a:ln w="9525">
                  <a:solidFill>
                    <a:schemeClr val="accent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pl-PL"/>
                </a:p>
              </p:txBody>
            </p:sp>
            <p:sp>
              <p:nvSpPr>
                <p:cNvPr id="21" name="Oval 15"/>
                <p:cNvSpPr>
                  <a:spLocks noChangeArrowheads="1"/>
                </p:cNvSpPr>
                <p:nvPr userDrawn="1"/>
              </p:nvSpPr>
              <p:spPr bwMode="auto">
                <a:xfrm>
                  <a:off x="911" y="912"/>
                  <a:ext cx="1105" cy="958"/>
                </a:xfrm>
                <a:prstGeom prst="ellipse">
                  <a:avLst/>
                </a:prstGeom>
                <a:noFill/>
                <a:ln w="9525">
                  <a:solidFill>
                    <a:schemeClr val="accent1"/>
                  </a:solidFill>
                  <a:prstDash val="sysDot"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pl-PL"/>
                </a:p>
              </p:txBody>
            </p:sp>
          </p:grpSp>
          <p:grpSp>
            <p:nvGrpSpPr>
              <p:cNvPr id="11" name="Group 16"/>
              <p:cNvGrpSpPr>
                <a:grpSpLocks/>
              </p:cNvGrpSpPr>
              <p:nvPr userDrawn="1"/>
            </p:nvGrpSpPr>
            <p:grpSpPr bwMode="auto">
              <a:xfrm>
                <a:off x="2832" y="96"/>
                <a:ext cx="2736" cy="2592"/>
                <a:chOff x="0" y="0"/>
                <a:chExt cx="2928" cy="2784"/>
              </a:xfrm>
            </p:grpSpPr>
            <p:sp>
              <p:nvSpPr>
                <p:cNvPr id="12" name="Oval 17"/>
                <p:cNvSpPr>
                  <a:spLocks noChangeArrowheads="1"/>
                </p:cNvSpPr>
                <p:nvPr userDrawn="1"/>
              </p:nvSpPr>
              <p:spPr bwMode="auto">
                <a:xfrm>
                  <a:off x="0" y="0"/>
                  <a:ext cx="2928" cy="2784"/>
                </a:xfrm>
                <a:prstGeom prst="ellipse">
                  <a:avLst/>
                </a:prstGeom>
                <a:noFill/>
                <a:ln w="9525">
                  <a:solidFill>
                    <a:schemeClr val="accent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pl-PL"/>
                </a:p>
              </p:txBody>
            </p:sp>
            <p:sp>
              <p:nvSpPr>
                <p:cNvPr id="13" name="Oval 18"/>
                <p:cNvSpPr>
                  <a:spLocks noChangeArrowheads="1"/>
                </p:cNvSpPr>
                <p:nvPr userDrawn="1"/>
              </p:nvSpPr>
              <p:spPr bwMode="auto">
                <a:xfrm>
                  <a:off x="240" y="240"/>
                  <a:ext cx="2450" cy="2305"/>
                </a:xfrm>
                <a:prstGeom prst="ellipse">
                  <a:avLst/>
                </a:prstGeom>
                <a:noFill/>
                <a:ln w="9525">
                  <a:solidFill>
                    <a:schemeClr val="accent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pl-PL"/>
                </a:p>
              </p:txBody>
            </p:sp>
            <p:sp>
              <p:nvSpPr>
                <p:cNvPr id="14" name="Oval 19"/>
                <p:cNvSpPr>
                  <a:spLocks noChangeArrowheads="1"/>
                </p:cNvSpPr>
                <p:nvPr userDrawn="1"/>
              </p:nvSpPr>
              <p:spPr bwMode="auto">
                <a:xfrm>
                  <a:off x="481" y="480"/>
                  <a:ext cx="1967" cy="1824"/>
                </a:xfrm>
                <a:prstGeom prst="ellipse">
                  <a:avLst/>
                </a:prstGeom>
                <a:noFill/>
                <a:ln w="9525">
                  <a:solidFill>
                    <a:schemeClr val="accent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pl-PL"/>
                </a:p>
              </p:txBody>
            </p:sp>
            <p:sp>
              <p:nvSpPr>
                <p:cNvPr id="15" name="Oval 20"/>
                <p:cNvSpPr>
                  <a:spLocks noChangeArrowheads="1"/>
                </p:cNvSpPr>
                <p:nvPr userDrawn="1"/>
              </p:nvSpPr>
              <p:spPr bwMode="auto">
                <a:xfrm>
                  <a:off x="720" y="720"/>
                  <a:ext cx="1488" cy="1346"/>
                </a:xfrm>
                <a:prstGeom prst="ellipse">
                  <a:avLst/>
                </a:prstGeom>
                <a:noFill/>
                <a:ln w="9525">
                  <a:solidFill>
                    <a:schemeClr val="accent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pl-PL"/>
                </a:p>
              </p:txBody>
            </p:sp>
            <p:sp>
              <p:nvSpPr>
                <p:cNvPr id="16" name="Oval 21"/>
                <p:cNvSpPr>
                  <a:spLocks noChangeArrowheads="1"/>
                </p:cNvSpPr>
                <p:nvPr userDrawn="1"/>
              </p:nvSpPr>
              <p:spPr bwMode="auto">
                <a:xfrm>
                  <a:off x="912" y="912"/>
                  <a:ext cx="1104" cy="960"/>
                </a:xfrm>
                <a:prstGeom prst="ellipse">
                  <a:avLst/>
                </a:prstGeom>
                <a:noFill/>
                <a:ln w="9525">
                  <a:solidFill>
                    <a:schemeClr val="accent1"/>
                  </a:solidFill>
                  <a:prstDash val="sysDot"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pl-PL"/>
                </a:p>
              </p:txBody>
            </p:sp>
          </p:grpSp>
        </p:grpSp>
        <p:sp>
          <p:nvSpPr>
            <p:cNvPr id="6" name="Line 22"/>
            <p:cNvSpPr>
              <a:spLocks noChangeShapeType="1"/>
            </p:cNvSpPr>
            <p:nvPr userDrawn="1"/>
          </p:nvSpPr>
          <p:spPr bwMode="auto">
            <a:xfrm flipH="1">
              <a:off x="0" y="1536"/>
              <a:ext cx="1584" cy="2160"/>
            </a:xfrm>
            <a:prstGeom prst="line">
              <a:avLst/>
            </a:prstGeom>
            <a:noFill/>
            <a:ln w="9525">
              <a:solidFill>
                <a:schemeClr val="accent1"/>
              </a:solidFill>
              <a:prstDash val="dash"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pl-PL"/>
            </a:p>
          </p:txBody>
        </p:sp>
        <p:sp>
          <p:nvSpPr>
            <p:cNvPr id="7" name="Line 23"/>
            <p:cNvSpPr>
              <a:spLocks noChangeShapeType="1"/>
            </p:cNvSpPr>
            <p:nvPr userDrawn="1"/>
          </p:nvSpPr>
          <p:spPr bwMode="auto">
            <a:xfrm>
              <a:off x="4176" y="1392"/>
              <a:ext cx="1584" cy="1728"/>
            </a:xfrm>
            <a:prstGeom prst="line">
              <a:avLst/>
            </a:prstGeom>
            <a:noFill/>
            <a:ln w="9525">
              <a:solidFill>
                <a:schemeClr val="accent1"/>
              </a:solidFill>
              <a:prstDash val="dash"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pl-PL"/>
            </a:p>
          </p:txBody>
        </p:sp>
        <p:sp>
          <p:nvSpPr>
            <p:cNvPr id="8" name="Line 24"/>
            <p:cNvSpPr>
              <a:spLocks noChangeShapeType="1"/>
            </p:cNvSpPr>
            <p:nvPr userDrawn="1"/>
          </p:nvSpPr>
          <p:spPr bwMode="auto">
            <a:xfrm flipV="1">
              <a:off x="3216" y="0"/>
              <a:ext cx="240" cy="3120"/>
            </a:xfrm>
            <a:prstGeom prst="line">
              <a:avLst/>
            </a:prstGeom>
            <a:noFill/>
            <a:ln w="9525">
              <a:solidFill>
                <a:schemeClr val="accent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pl-PL"/>
            </a:p>
          </p:txBody>
        </p:sp>
      </p:grpSp>
      <p:sp>
        <p:nvSpPr>
          <p:cNvPr id="77849" name="Rectangle 25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pl-PL"/>
              <a:t>Kliknij, aby edytować styl wzorca tytułu</a:t>
            </a:r>
          </a:p>
        </p:txBody>
      </p:sp>
      <p:sp>
        <p:nvSpPr>
          <p:cNvPr id="77850" name="Rectangle 26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27" name="Rectangle 2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b="0"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28" name="Rectangle 2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b="0"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29" name="Rectangle 2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b="0"/>
            </a:lvl1pPr>
          </a:lstStyle>
          <a:p>
            <a:pPr>
              <a:defRPr/>
            </a:pPr>
            <a:fld id="{1A81288D-866E-41E7-A1AE-D0FCD038EAD6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  <p:transition spd="med">
    <p:split orient="vert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E038CC-CB3F-4484-87A5-BB55C5186CEA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  <p:transition spd="med">
    <p:split orient="vert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F88886-C816-4704-A0C1-D5ED7DA575C9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  <p:transition spd="med">
    <p:split orient="vert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bl" preserve="1">
  <p:cSld name="Tytuł i tabe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abeli 2"/>
          <p:cNvSpPr>
            <a:spLocks noGrp="1"/>
          </p:cNvSpPr>
          <p:nvPr>
            <p:ph type="tbl" idx="1"/>
          </p:nvPr>
        </p:nvSpPr>
        <p:spPr>
          <a:xfrm>
            <a:off x="685800" y="1981200"/>
            <a:ext cx="7772400" cy="4114800"/>
          </a:xfrm>
        </p:spPr>
        <p:txBody>
          <a:bodyPr/>
          <a:lstStyle/>
          <a:p>
            <a:pPr lvl="0"/>
            <a:endParaRPr lang="pl-PL" noProof="0" smtClean="0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BC1479-DAD2-42FE-AAAD-CD2924EA82FB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  <p:transition spd="med">
    <p:split orient="vert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chart" preserve="1">
  <p:cSld name="Tytuł i wyk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wykresu 2"/>
          <p:cNvSpPr>
            <a:spLocks noGrp="1"/>
          </p:cNvSpPr>
          <p:nvPr>
            <p:ph type="chart" idx="1"/>
          </p:nvPr>
        </p:nvSpPr>
        <p:spPr>
          <a:xfrm>
            <a:off x="685800" y="1981200"/>
            <a:ext cx="7772400" cy="4114800"/>
          </a:xfrm>
        </p:spPr>
        <p:txBody>
          <a:bodyPr/>
          <a:lstStyle/>
          <a:p>
            <a:pPr lvl="0"/>
            <a:endParaRPr lang="pl-PL" noProof="0" smtClean="0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C32DE8-1A06-4324-9CF9-4017D7E8E4FF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  <p:transition spd="med">
    <p:split orient="vert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4175F5-296D-4BA3-9C62-77F4278454C0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  <p:transition spd="med">
    <p:split orient="vert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583638-C11A-41B8-B491-17FA1A2FEA8E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  <p:transition spd="med">
    <p:split orient="vert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CFE5A9-D3AB-4A09-9F7D-39665772FD1D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  <p:transition spd="med">
    <p:split orient="vert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D2E835-086F-4E02-B2ED-36C6DF98DA6D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  <p:transition spd="med">
    <p:split orient="vert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618100-55D7-47D8-99E7-55FE626FA6C2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  <p:transition spd="med">
    <p:split orient="vert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3CC0B6-E7F8-4F33-9374-6BDDC6CB8DD7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  <p:transition spd="med">
    <p:split orient="vert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03CAE0-A25B-486A-82D1-12EF1926F952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  <p:transition spd="med">
    <p:split orient="vert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l-PL" noProof="0" smtClean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0B47CF-AD55-45E0-91FA-3231049FC3A9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  <p:transition spd="med">
    <p:split orient="vert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0"/>
            <a:ext cx="8839200" cy="6858000"/>
            <a:chOff x="0" y="0"/>
            <a:chExt cx="5568" cy="4320"/>
          </a:xfrm>
        </p:grpSpPr>
        <p:grpSp>
          <p:nvGrpSpPr>
            <p:cNvPr id="1032" name="Group 3"/>
            <p:cNvGrpSpPr>
              <a:grpSpLocks/>
            </p:cNvGrpSpPr>
            <p:nvPr userDrawn="1"/>
          </p:nvGrpSpPr>
          <p:grpSpPr bwMode="auto">
            <a:xfrm>
              <a:off x="0" y="0"/>
              <a:ext cx="3216" cy="3072"/>
              <a:chOff x="0" y="0"/>
              <a:chExt cx="2928" cy="2784"/>
            </a:xfrm>
          </p:grpSpPr>
          <p:sp>
            <p:nvSpPr>
              <p:cNvPr id="2" name="Oval 4"/>
              <p:cNvSpPr>
                <a:spLocks noChangeArrowheads="1"/>
              </p:cNvSpPr>
              <p:nvPr userDrawn="1"/>
            </p:nvSpPr>
            <p:spPr bwMode="auto">
              <a:xfrm>
                <a:off x="0" y="0"/>
                <a:ext cx="2928" cy="2784"/>
              </a:xfrm>
              <a:prstGeom prst="ellipse">
                <a:avLst/>
              </a:pr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pl-PL"/>
              </a:p>
            </p:txBody>
          </p:sp>
          <p:sp>
            <p:nvSpPr>
              <p:cNvPr id="1029" name="Oval 5"/>
              <p:cNvSpPr>
                <a:spLocks noChangeArrowheads="1"/>
              </p:cNvSpPr>
              <p:nvPr userDrawn="1"/>
            </p:nvSpPr>
            <p:spPr bwMode="auto">
              <a:xfrm>
                <a:off x="240" y="240"/>
                <a:ext cx="2446" cy="2304"/>
              </a:xfrm>
              <a:prstGeom prst="ellipse">
                <a:avLst/>
              </a:pr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pl-PL"/>
              </a:p>
            </p:txBody>
          </p:sp>
          <p:sp>
            <p:nvSpPr>
              <p:cNvPr id="1030" name="Oval 6"/>
              <p:cNvSpPr>
                <a:spLocks noChangeArrowheads="1"/>
              </p:cNvSpPr>
              <p:nvPr userDrawn="1"/>
            </p:nvSpPr>
            <p:spPr bwMode="auto">
              <a:xfrm>
                <a:off x="480" y="480"/>
                <a:ext cx="1968" cy="1822"/>
              </a:xfrm>
              <a:prstGeom prst="ellipse">
                <a:avLst/>
              </a:pr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pl-PL"/>
              </a:p>
            </p:txBody>
          </p:sp>
          <p:sp>
            <p:nvSpPr>
              <p:cNvPr id="1031" name="Oval 7"/>
              <p:cNvSpPr>
                <a:spLocks noChangeArrowheads="1"/>
              </p:cNvSpPr>
              <p:nvPr userDrawn="1"/>
            </p:nvSpPr>
            <p:spPr bwMode="auto">
              <a:xfrm>
                <a:off x="720" y="720"/>
                <a:ext cx="1488" cy="1346"/>
              </a:xfrm>
              <a:prstGeom prst="ellipse">
                <a:avLst/>
              </a:pr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pl-PL"/>
              </a:p>
            </p:txBody>
          </p:sp>
          <p:sp>
            <p:nvSpPr>
              <p:cNvPr id="3" name="Oval 8"/>
              <p:cNvSpPr>
                <a:spLocks noChangeArrowheads="1"/>
              </p:cNvSpPr>
              <p:nvPr userDrawn="1"/>
            </p:nvSpPr>
            <p:spPr bwMode="auto">
              <a:xfrm>
                <a:off x="912" y="912"/>
                <a:ext cx="1103" cy="962"/>
              </a:xfrm>
              <a:prstGeom prst="ellipse">
                <a:avLst/>
              </a:prstGeom>
              <a:noFill/>
              <a:ln w="9525">
                <a:solidFill>
                  <a:schemeClr val="accent1"/>
                </a:solidFill>
                <a:prstDash val="sysDot"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pl-PL"/>
              </a:p>
            </p:txBody>
          </p:sp>
        </p:grpSp>
        <p:grpSp>
          <p:nvGrpSpPr>
            <p:cNvPr id="1033" name="Group 9"/>
            <p:cNvGrpSpPr>
              <a:grpSpLocks/>
            </p:cNvGrpSpPr>
            <p:nvPr userDrawn="1"/>
          </p:nvGrpSpPr>
          <p:grpSpPr bwMode="auto">
            <a:xfrm>
              <a:off x="2016" y="2016"/>
              <a:ext cx="2448" cy="2304"/>
              <a:chOff x="0" y="0"/>
              <a:chExt cx="2928" cy="2784"/>
            </a:xfrm>
          </p:grpSpPr>
          <p:sp>
            <p:nvSpPr>
              <p:cNvPr id="4" name="Oval 10"/>
              <p:cNvSpPr>
                <a:spLocks noChangeArrowheads="1"/>
              </p:cNvSpPr>
              <p:nvPr userDrawn="1"/>
            </p:nvSpPr>
            <p:spPr bwMode="auto">
              <a:xfrm>
                <a:off x="0" y="0"/>
                <a:ext cx="2928" cy="2784"/>
              </a:xfrm>
              <a:prstGeom prst="ellipse">
                <a:avLst/>
              </a:pr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pl-PL"/>
              </a:p>
            </p:txBody>
          </p:sp>
          <p:sp>
            <p:nvSpPr>
              <p:cNvPr id="1035" name="Oval 11"/>
              <p:cNvSpPr>
                <a:spLocks noChangeArrowheads="1"/>
              </p:cNvSpPr>
              <p:nvPr userDrawn="1"/>
            </p:nvSpPr>
            <p:spPr bwMode="auto">
              <a:xfrm>
                <a:off x="240" y="240"/>
                <a:ext cx="2447" cy="2303"/>
              </a:xfrm>
              <a:prstGeom prst="ellipse">
                <a:avLst/>
              </a:pr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pl-PL"/>
              </a:p>
            </p:txBody>
          </p:sp>
          <p:sp>
            <p:nvSpPr>
              <p:cNvPr id="1036" name="Oval 12"/>
              <p:cNvSpPr>
                <a:spLocks noChangeArrowheads="1"/>
              </p:cNvSpPr>
              <p:nvPr userDrawn="1"/>
            </p:nvSpPr>
            <p:spPr bwMode="auto">
              <a:xfrm>
                <a:off x="480" y="480"/>
                <a:ext cx="1970" cy="1826"/>
              </a:xfrm>
              <a:prstGeom prst="ellipse">
                <a:avLst/>
              </a:pr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pl-PL"/>
              </a:p>
            </p:txBody>
          </p:sp>
          <p:sp>
            <p:nvSpPr>
              <p:cNvPr id="1037" name="Oval 13"/>
              <p:cNvSpPr>
                <a:spLocks noChangeArrowheads="1"/>
              </p:cNvSpPr>
              <p:nvPr userDrawn="1"/>
            </p:nvSpPr>
            <p:spPr bwMode="auto">
              <a:xfrm>
                <a:off x="720" y="720"/>
                <a:ext cx="1488" cy="1344"/>
              </a:xfrm>
              <a:prstGeom prst="ellipse">
                <a:avLst/>
              </a:pr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pl-PL"/>
              </a:p>
            </p:txBody>
          </p:sp>
          <p:sp>
            <p:nvSpPr>
              <p:cNvPr id="1038" name="Oval 14"/>
              <p:cNvSpPr>
                <a:spLocks noChangeArrowheads="1"/>
              </p:cNvSpPr>
              <p:nvPr userDrawn="1"/>
            </p:nvSpPr>
            <p:spPr bwMode="auto">
              <a:xfrm>
                <a:off x="911" y="912"/>
                <a:ext cx="1105" cy="958"/>
              </a:xfrm>
              <a:prstGeom prst="ellipse">
                <a:avLst/>
              </a:prstGeom>
              <a:noFill/>
              <a:ln w="9525">
                <a:solidFill>
                  <a:schemeClr val="accent1"/>
                </a:solidFill>
                <a:prstDash val="sysDot"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pl-PL"/>
              </a:p>
            </p:txBody>
          </p:sp>
        </p:grpSp>
        <p:grpSp>
          <p:nvGrpSpPr>
            <p:cNvPr id="1034" name="Group 15"/>
            <p:cNvGrpSpPr>
              <a:grpSpLocks/>
            </p:cNvGrpSpPr>
            <p:nvPr userDrawn="1"/>
          </p:nvGrpSpPr>
          <p:grpSpPr bwMode="auto">
            <a:xfrm>
              <a:off x="2832" y="96"/>
              <a:ext cx="2736" cy="2592"/>
              <a:chOff x="0" y="0"/>
              <a:chExt cx="2928" cy="2784"/>
            </a:xfrm>
          </p:grpSpPr>
          <p:sp>
            <p:nvSpPr>
              <p:cNvPr id="1040" name="Oval 16"/>
              <p:cNvSpPr>
                <a:spLocks noChangeArrowheads="1"/>
              </p:cNvSpPr>
              <p:nvPr userDrawn="1"/>
            </p:nvSpPr>
            <p:spPr bwMode="auto">
              <a:xfrm>
                <a:off x="0" y="0"/>
                <a:ext cx="2928" cy="2784"/>
              </a:xfrm>
              <a:prstGeom prst="ellipse">
                <a:avLst/>
              </a:pr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pl-PL"/>
              </a:p>
            </p:txBody>
          </p:sp>
          <p:sp>
            <p:nvSpPr>
              <p:cNvPr id="1041" name="Oval 17"/>
              <p:cNvSpPr>
                <a:spLocks noChangeArrowheads="1"/>
              </p:cNvSpPr>
              <p:nvPr userDrawn="1"/>
            </p:nvSpPr>
            <p:spPr bwMode="auto">
              <a:xfrm>
                <a:off x="240" y="240"/>
                <a:ext cx="2450" cy="2305"/>
              </a:xfrm>
              <a:prstGeom prst="ellipse">
                <a:avLst/>
              </a:pr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pl-PL"/>
              </a:p>
            </p:txBody>
          </p:sp>
          <p:sp>
            <p:nvSpPr>
              <p:cNvPr id="1042" name="Oval 18"/>
              <p:cNvSpPr>
                <a:spLocks noChangeArrowheads="1"/>
              </p:cNvSpPr>
              <p:nvPr userDrawn="1"/>
            </p:nvSpPr>
            <p:spPr bwMode="auto">
              <a:xfrm>
                <a:off x="481" y="480"/>
                <a:ext cx="1967" cy="1824"/>
              </a:xfrm>
              <a:prstGeom prst="ellipse">
                <a:avLst/>
              </a:pr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pl-PL"/>
              </a:p>
            </p:txBody>
          </p:sp>
          <p:sp>
            <p:nvSpPr>
              <p:cNvPr id="1043" name="Oval 19"/>
              <p:cNvSpPr>
                <a:spLocks noChangeArrowheads="1"/>
              </p:cNvSpPr>
              <p:nvPr userDrawn="1"/>
            </p:nvSpPr>
            <p:spPr bwMode="auto">
              <a:xfrm>
                <a:off x="720" y="720"/>
                <a:ext cx="1488" cy="1346"/>
              </a:xfrm>
              <a:prstGeom prst="ellipse">
                <a:avLst/>
              </a:pr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pl-PL"/>
              </a:p>
            </p:txBody>
          </p:sp>
          <p:sp>
            <p:nvSpPr>
              <p:cNvPr id="1044" name="Oval 20"/>
              <p:cNvSpPr>
                <a:spLocks noChangeArrowheads="1"/>
              </p:cNvSpPr>
              <p:nvPr userDrawn="1"/>
            </p:nvSpPr>
            <p:spPr bwMode="auto">
              <a:xfrm>
                <a:off x="912" y="912"/>
                <a:ext cx="1104" cy="960"/>
              </a:xfrm>
              <a:prstGeom prst="ellipse">
                <a:avLst/>
              </a:prstGeom>
              <a:noFill/>
              <a:ln w="9525">
                <a:solidFill>
                  <a:schemeClr val="accent1"/>
                </a:solidFill>
                <a:prstDash val="sysDot"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pl-PL"/>
              </a:p>
            </p:txBody>
          </p:sp>
        </p:grpSp>
      </p:grpSp>
      <p:sp>
        <p:nvSpPr>
          <p:cNvPr id="1027" name="Rectangle 21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l-PL" smtClean="0"/>
              <a:t>Kliknij, aby edytować styl wzorca tytułu</a:t>
            </a:r>
          </a:p>
        </p:txBody>
      </p:sp>
      <p:sp>
        <p:nvSpPr>
          <p:cNvPr id="1028" name="Rectangle 2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</a:p>
        </p:txBody>
      </p:sp>
      <p:sp>
        <p:nvSpPr>
          <p:cNvPr id="1047" name="Rectangle 23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b="1"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1048" name="Rectangle 2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b="1"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1049" name="Rectangle 2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="1"/>
            </a:lvl1pPr>
          </a:lstStyle>
          <a:p>
            <a:pPr>
              <a:defRPr/>
            </a:pPr>
            <a:fld id="{6AD54781-7C86-4700-ABA5-9E4A51225B99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2" r:id="rId1"/>
    <p:sldLayoutId id="2147483743" r:id="rId2"/>
    <p:sldLayoutId id="2147483744" r:id="rId3"/>
    <p:sldLayoutId id="2147483745" r:id="rId4"/>
    <p:sldLayoutId id="2147483746" r:id="rId5"/>
    <p:sldLayoutId id="2147483747" r:id="rId6"/>
    <p:sldLayoutId id="2147483748" r:id="rId7"/>
    <p:sldLayoutId id="2147483749" r:id="rId8"/>
    <p:sldLayoutId id="2147483750" r:id="rId9"/>
    <p:sldLayoutId id="2147483751" r:id="rId10"/>
    <p:sldLayoutId id="2147483752" r:id="rId11"/>
    <p:sldLayoutId id="2147483753" r:id="rId12"/>
    <p:sldLayoutId id="2147483754" r:id="rId13"/>
  </p:sldLayoutIdLst>
  <p:transition spd="med">
    <p:split orient="vert"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110000"/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110000"/>
        <a:buChar char="•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110000"/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3.xml"/><Relationship Id="rId4" Type="http://schemas.openxmlformats.org/officeDocument/2006/relationships/chart" Target="../charts/char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225642" y="287701"/>
            <a:ext cx="8737600" cy="2397125"/>
          </a:xfrm>
        </p:spPr>
        <p:txBody>
          <a:bodyPr/>
          <a:lstStyle/>
          <a:p>
            <a:pPr eaLnBrk="1" hangingPunct="1"/>
            <a:r>
              <a:rPr lang="pl-PL" sz="6000" b="1" dirty="0">
                <a:solidFill>
                  <a:srgbClr val="C00000"/>
                </a:solidFill>
              </a:rPr>
              <a:t>Pokolenia</a:t>
            </a:r>
            <a:r>
              <a:rPr lang="pl-PL" b="1" dirty="0">
                <a:solidFill>
                  <a:srgbClr val="C00000"/>
                </a:solidFill>
              </a:rPr>
              <a:t> </a:t>
            </a:r>
            <a:r>
              <a:rPr lang="pl-PL" b="1" dirty="0" smtClean="0">
                <a:solidFill>
                  <a:srgbClr val="C00000"/>
                </a:solidFill>
              </a:rPr>
              <a:t/>
            </a:r>
            <a:br>
              <a:rPr lang="pl-PL" b="1" dirty="0" smtClean="0">
                <a:solidFill>
                  <a:srgbClr val="C00000"/>
                </a:solidFill>
              </a:rPr>
            </a:br>
            <a:r>
              <a:rPr lang="pl-PL" sz="4000" b="1" dirty="0" smtClean="0">
                <a:solidFill>
                  <a:srgbClr val="C00000"/>
                </a:solidFill>
              </a:rPr>
              <a:t>na </a:t>
            </a:r>
            <a:r>
              <a:rPr lang="pl-PL" sz="4000" b="1" dirty="0">
                <a:solidFill>
                  <a:srgbClr val="C00000"/>
                </a:solidFill>
              </a:rPr>
              <a:t>współczesnym rynku pracy w </a:t>
            </a:r>
            <a:r>
              <a:rPr lang="pl-PL" sz="4000" b="1" dirty="0" smtClean="0">
                <a:solidFill>
                  <a:srgbClr val="C00000"/>
                </a:solidFill>
              </a:rPr>
              <a:t>Polsce</a:t>
            </a:r>
            <a:endParaRPr lang="pl-PL" sz="2000" b="1" i="1" dirty="0" smtClean="0">
              <a:solidFill>
                <a:srgbClr val="FFCC66"/>
              </a:solidFill>
            </a:endParaRPr>
          </a:p>
        </p:txBody>
      </p:sp>
      <p:sp>
        <p:nvSpPr>
          <p:cNvPr id="15363" name="Text Box 10"/>
          <p:cNvSpPr txBox="1">
            <a:spLocks noChangeArrowheads="1"/>
          </p:cNvSpPr>
          <p:nvPr/>
        </p:nvSpPr>
        <p:spPr bwMode="auto">
          <a:xfrm>
            <a:off x="1310044" y="3123357"/>
            <a:ext cx="6504879" cy="1281889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square">
            <a:spAutoFit/>
          </a:bodyPr>
          <a:lstStyle/>
          <a:p>
            <a:pPr algn="ctr">
              <a:lnSpc>
                <a:spcPct val="60000"/>
              </a:lnSpc>
              <a:spcBef>
                <a:spcPct val="50000"/>
              </a:spcBef>
              <a:buClr>
                <a:schemeClr val="tx1"/>
              </a:buClr>
              <a:buSzPct val="90000"/>
              <a:buFont typeface="Wingdings" pitchFamily="2" charset="2"/>
              <a:buNone/>
            </a:pPr>
            <a:endParaRPr lang="pl-PL" sz="600" dirty="0"/>
          </a:p>
          <a:p>
            <a:pPr algn="ctr">
              <a:lnSpc>
                <a:spcPct val="60000"/>
              </a:lnSpc>
              <a:spcBef>
                <a:spcPct val="50000"/>
              </a:spcBef>
              <a:buClr>
                <a:schemeClr val="tx1"/>
              </a:buClr>
              <a:buSzPct val="90000"/>
              <a:buFont typeface="Wingdings" pitchFamily="2" charset="2"/>
              <a:buNone/>
            </a:pPr>
            <a:r>
              <a:rPr lang="pl-PL" sz="3200" b="1" dirty="0" smtClean="0"/>
              <a:t>Joanna </a:t>
            </a:r>
            <a:r>
              <a:rPr lang="pl-PL" sz="3200" b="1" dirty="0" err="1"/>
              <a:t>Rachocka</a:t>
            </a:r>
            <a:endParaRPr lang="pl-PL" sz="3200" b="1" dirty="0"/>
          </a:p>
          <a:p>
            <a:pPr algn="ctr">
              <a:lnSpc>
                <a:spcPct val="60000"/>
              </a:lnSpc>
              <a:spcBef>
                <a:spcPct val="50000"/>
              </a:spcBef>
              <a:buClr>
                <a:schemeClr val="tx1"/>
              </a:buClr>
              <a:buSzPct val="90000"/>
              <a:buFont typeface="Wingdings" pitchFamily="2" charset="2"/>
              <a:buNone/>
            </a:pPr>
            <a:endParaRPr lang="pl-PL" sz="700" b="1" dirty="0"/>
          </a:p>
          <a:p>
            <a:pPr algn="ctr">
              <a:lnSpc>
                <a:spcPct val="60000"/>
              </a:lnSpc>
              <a:spcBef>
                <a:spcPct val="50000"/>
              </a:spcBef>
              <a:buClr>
                <a:schemeClr val="tx1"/>
              </a:buClr>
              <a:buSzPct val="90000"/>
              <a:buFont typeface="Wingdings" pitchFamily="2" charset="2"/>
              <a:buNone/>
            </a:pPr>
            <a:r>
              <a:rPr lang="pl-PL" sz="2800" dirty="0" smtClean="0"/>
              <a:t>j.rachocka@gmail.com</a:t>
            </a:r>
            <a:endParaRPr lang="pl-PL" sz="2800" dirty="0"/>
          </a:p>
        </p:txBody>
      </p:sp>
      <p:pic>
        <p:nvPicPr>
          <p:cNvPr id="6" name="Obraz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30425" y="5431428"/>
            <a:ext cx="6629400" cy="990600"/>
          </a:xfrm>
          <a:prstGeom prst="rect">
            <a:avLst/>
          </a:prstGeom>
        </p:spPr>
      </p:pic>
    </p:spTree>
  </p:cSld>
  <p:clrMapOvr>
    <a:masterClrMapping/>
  </p:clrMapOvr>
  <p:transition spd="med">
    <p:split orient="vert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ole tekstowe 19"/>
          <p:cNvSpPr txBox="1"/>
          <p:nvPr/>
        </p:nvSpPr>
        <p:spPr>
          <a:xfrm>
            <a:off x="1948068" y="204098"/>
            <a:ext cx="594360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b="1" dirty="0" smtClean="0"/>
              <a:t>WNIOSKI</a:t>
            </a:r>
            <a:endParaRPr lang="pl-PL" b="1" dirty="0"/>
          </a:p>
        </p:txBody>
      </p:sp>
      <p:sp>
        <p:nvSpPr>
          <p:cNvPr id="2" name="pole tekstowe 1"/>
          <p:cNvSpPr txBox="1"/>
          <p:nvPr/>
        </p:nvSpPr>
        <p:spPr>
          <a:xfrm>
            <a:off x="407504" y="665926"/>
            <a:ext cx="8527774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l-PL" dirty="0" smtClean="0"/>
              <a:t>Dominacja pokolenia Y </a:t>
            </a:r>
            <a:r>
              <a:rPr lang="pl-PL" dirty="0" smtClean="0">
                <a:sym typeface="Symbol" panose="05050102010706020507" pitchFamily="18" charset="2"/>
              </a:rPr>
              <a:t> </a:t>
            </a:r>
            <a:r>
              <a:rPr lang="pl-PL" dirty="0" err="1" smtClean="0">
                <a:sym typeface="Symbol" panose="05050102010706020507" pitchFamily="18" charset="2"/>
              </a:rPr>
              <a:t>work</a:t>
            </a:r>
            <a:r>
              <a:rPr lang="pl-PL" dirty="0" smtClean="0">
                <a:sym typeface="Symbol" panose="05050102010706020507" pitchFamily="18" charset="2"/>
              </a:rPr>
              <a:t>-life </a:t>
            </a:r>
            <a:r>
              <a:rPr lang="pl-PL" dirty="0" err="1" smtClean="0">
                <a:sym typeface="Symbol" panose="05050102010706020507" pitchFamily="18" charset="2"/>
              </a:rPr>
              <a:t>balance</a:t>
            </a:r>
            <a:r>
              <a:rPr lang="pl-PL" dirty="0" smtClean="0">
                <a:sym typeface="Symbol" panose="05050102010706020507" pitchFamily="18" charset="2"/>
              </a:rPr>
              <a:t> (dobrostan)</a:t>
            </a:r>
          </a:p>
          <a:p>
            <a:pPr>
              <a:lnSpc>
                <a:spcPct val="150000"/>
              </a:lnSpc>
            </a:pPr>
            <a:endParaRPr lang="pl-PL" dirty="0" smtClean="0">
              <a:sym typeface="Symbol" panose="05050102010706020507" pitchFamily="18" charset="2"/>
            </a:endParaRP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l-PL" dirty="0" smtClean="0">
                <a:sym typeface="Symbol" panose="05050102010706020507" pitchFamily="18" charset="2"/>
              </a:rPr>
              <a:t>Pokolenie Z  </a:t>
            </a:r>
            <a:r>
              <a:rPr lang="pl-PL" dirty="0" err="1" smtClean="0">
                <a:sym typeface="Symbol" panose="05050102010706020507" pitchFamily="18" charset="2"/>
              </a:rPr>
              <a:t>work</a:t>
            </a:r>
            <a:r>
              <a:rPr lang="pl-PL" dirty="0" smtClean="0">
                <a:sym typeface="Symbol" panose="05050102010706020507" pitchFamily="18" charset="2"/>
              </a:rPr>
              <a:t>-life </a:t>
            </a:r>
            <a:r>
              <a:rPr lang="pl-PL" dirty="0" err="1" smtClean="0">
                <a:sym typeface="Symbol" panose="05050102010706020507" pitchFamily="18" charset="2"/>
              </a:rPr>
              <a:t>integration</a:t>
            </a:r>
            <a:r>
              <a:rPr lang="pl-PL" dirty="0" smtClean="0">
                <a:sym typeface="Symbol" panose="05050102010706020507" pitchFamily="18" charset="2"/>
              </a:rPr>
              <a:t> (wielowymiarowość)</a:t>
            </a:r>
          </a:p>
          <a:p>
            <a:pPr>
              <a:lnSpc>
                <a:spcPct val="150000"/>
              </a:lnSpc>
            </a:pPr>
            <a:r>
              <a:rPr lang="pl-PL" dirty="0" smtClean="0">
                <a:sym typeface="Symbol" panose="05050102010706020507" pitchFamily="18" charset="2"/>
              </a:rPr>
              <a:t>                          elastyczność miejsca i czasu pracy</a:t>
            </a:r>
          </a:p>
          <a:p>
            <a:pPr>
              <a:lnSpc>
                <a:spcPct val="150000"/>
              </a:lnSpc>
            </a:pPr>
            <a:r>
              <a:rPr lang="pl-PL" dirty="0" smtClean="0">
                <a:sym typeface="Symbol" panose="05050102010706020507" pitchFamily="18" charset="2"/>
              </a:rPr>
              <a:t>                          praca = wyzwania</a:t>
            </a:r>
          </a:p>
          <a:p>
            <a:pPr>
              <a:lnSpc>
                <a:spcPct val="150000"/>
              </a:lnSpc>
            </a:pPr>
            <a:endParaRPr lang="pl-PL" dirty="0" smtClean="0">
              <a:sym typeface="Symbol" panose="05050102010706020507" pitchFamily="18" charset="2"/>
            </a:endParaRP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l-PL" dirty="0" smtClean="0">
                <a:sym typeface="Symbol" panose="05050102010706020507" pitchFamily="18" charset="2"/>
              </a:rPr>
              <a:t>Pokolenie X – łącznik między rutyną BB </a:t>
            </a:r>
            <a:br>
              <a:rPr lang="pl-PL" dirty="0" smtClean="0">
                <a:sym typeface="Symbol" panose="05050102010706020507" pitchFamily="18" charset="2"/>
              </a:rPr>
            </a:br>
            <a:r>
              <a:rPr lang="pl-PL" dirty="0" smtClean="0">
                <a:sym typeface="Symbol" panose="05050102010706020507" pitchFamily="18" charset="2"/>
              </a:rPr>
              <a:t>       a niezależnością i wielowymiarowością Y i Z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pl-PL" dirty="0">
              <a:sym typeface="Symbol" panose="05050102010706020507" pitchFamily="18" charset="2"/>
            </a:endParaRP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l-PL" dirty="0" smtClean="0"/>
              <a:t>BB </a:t>
            </a:r>
            <a:r>
              <a:rPr lang="pl-PL" dirty="0"/>
              <a:t>i X – </a:t>
            </a:r>
            <a:r>
              <a:rPr lang="pl-PL" dirty="0" smtClean="0"/>
              <a:t>doświadczenie; </a:t>
            </a:r>
            <a:r>
              <a:rPr lang="pl-PL" dirty="0" smtClean="0"/>
              <a:t>Y, Z </a:t>
            </a:r>
            <a:r>
              <a:rPr lang="pl-PL" dirty="0"/>
              <a:t>– zaawansowanie </a:t>
            </a:r>
            <a:r>
              <a:rPr lang="pl-PL" dirty="0" smtClean="0"/>
              <a:t>technologiczne</a:t>
            </a:r>
            <a:endParaRPr lang="pl-PL" dirty="0" smtClean="0">
              <a:sym typeface="Symbol" panose="05050102010706020507" pitchFamily="18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2884794399"/>
      </p:ext>
    </p:extLst>
  </p:cSld>
  <p:clrMapOvr>
    <a:masterClrMapping/>
  </p:clrMapOvr>
  <p:transition spd="med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37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0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37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3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37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8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37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23" dur="5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ole tekstowe 19"/>
          <p:cNvSpPr txBox="1"/>
          <p:nvPr/>
        </p:nvSpPr>
        <p:spPr>
          <a:xfrm>
            <a:off x="1948068" y="204098"/>
            <a:ext cx="594360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b="1" dirty="0" smtClean="0"/>
              <a:t>WNIOSKI</a:t>
            </a:r>
            <a:endParaRPr lang="pl-PL" b="1" dirty="0"/>
          </a:p>
        </p:txBody>
      </p:sp>
      <p:sp>
        <p:nvSpPr>
          <p:cNvPr id="2" name="pole tekstowe 1"/>
          <p:cNvSpPr txBox="1"/>
          <p:nvPr/>
        </p:nvSpPr>
        <p:spPr>
          <a:xfrm>
            <a:off x="407504" y="665926"/>
            <a:ext cx="8527774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l-PL" dirty="0" smtClean="0">
                <a:sym typeface="Symbol" panose="05050102010706020507" pitchFamily="18" charset="2"/>
              </a:rPr>
              <a:t>TECHNOLOGIA – czynnik różnicujący pokolenia (codzienne życie i jego organizacja, formy komunikacji, media, czas wolny)</a:t>
            </a:r>
          </a:p>
          <a:p>
            <a:pPr>
              <a:lnSpc>
                <a:spcPct val="150000"/>
              </a:lnSpc>
            </a:pPr>
            <a:endParaRPr lang="pl-PL" dirty="0" smtClean="0">
              <a:sym typeface="Symbol" panose="05050102010706020507" pitchFamily="18" charset="2"/>
            </a:endParaRP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l-PL" dirty="0" smtClean="0">
                <a:sym typeface="Symbol" panose="05050102010706020507" pitchFamily="18" charset="2"/>
              </a:rPr>
              <a:t>Bezrobocie młodych (11,3%) – „luka doświadczenia” </a:t>
            </a:r>
            <a:r>
              <a:rPr lang="pl-PL" dirty="0" smtClean="0"/>
              <a:t>kompetencje </a:t>
            </a:r>
            <a:r>
              <a:rPr lang="pl-PL" dirty="0"/>
              <a:t>i praktyczne umiejętności </a:t>
            </a:r>
            <a:r>
              <a:rPr lang="pl-PL" dirty="0" smtClean="0"/>
              <a:t>ważniejsze </a:t>
            </a:r>
            <a:r>
              <a:rPr lang="pl-PL" dirty="0"/>
              <a:t>niż formalna </a:t>
            </a:r>
            <a:r>
              <a:rPr lang="pl-PL" dirty="0" smtClean="0"/>
              <a:t>edukacja</a:t>
            </a:r>
          </a:p>
          <a:p>
            <a:pPr>
              <a:lnSpc>
                <a:spcPct val="150000"/>
              </a:lnSpc>
            </a:pPr>
            <a:endParaRPr lang="pl-PL" dirty="0"/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l-PL" dirty="0" smtClean="0"/>
              <a:t>Regresywny charakter zmian demograficznych na rynku pracy (młodzi pracownicy </a:t>
            </a:r>
            <a:r>
              <a:rPr lang="pl-PL" dirty="0">
                <a:sym typeface="Symbol" panose="05050102010706020507" pitchFamily="18" charset="2"/>
              </a:rPr>
              <a:t> </a:t>
            </a:r>
            <a:r>
              <a:rPr lang="pl-PL" dirty="0" smtClean="0"/>
              <a:t>dobro rzadkie)</a:t>
            </a:r>
          </a:p>
          <a:p>
            <a:pPr>
              <a:lnSpc>
                <a:spcPct val="150000"/>
              </a:lnSpc>
            </a:pPr>
            <a:endParaRPr lang="pl-PL" dirty="0" smtClean="0"/>
          </a:p>
        </p:txBody>
      </p:sp>
    </p:spTree>
    <p:extLst>
      <p:ext uri="{BB962C8B-B14F-4D97-AF65-F5344CB8AC3E}">
        <p14:creationId xmlns:p14="http://schemas.microsoft.com/office/powerpoint/2010/main" val="4262360543"/>
      </p:ext>
    </p:extLst>
  </p:cSld>
  <p:clrMapOvr>
    <a:masterClrMapping/>
  </p:clrMapOvr>
  <p:transition spd="med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37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ole tekstowe 4"/>
          <p:cNvSpPr txBox="1"/>
          <p:nvPr/>
        </p:nvSpPr>
        <p:spPr>
          <a:xfrm>
            <a:off x="516837" y="3094864"/>
            <a:ext cx="358802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b="1" dirty="0">
                <a:solidFill>
                  <a:srgbClr val="C00000"/>
                </a:solidFill>
              </a:rPr>
              <a:t>Baby </a:t>
            </a:r>
            <a:r>
              <a:rPr lang="pl-PL" b="1" dirty="0" err="1" smtClean="0">
                <a:solidFill>
                  <a:srgbClr val="C00000"/>
                </a:solidFill>
              </a:rPr>
              <a:t>boomers</a:t>
            </a:r>
            <a:endParaRPr lang="pl-PL" b="1" dirty="0" smtClean="0">
              <a:solidFill>
                <a:srgbClr val="C00000"/>
              </a:solidFill>
            </a:endParaRPr>
          </a:p>
          <a:p>
            <a:pPr algn="ctr"/>
            <a:r>
              <a:rPr lang="pl-PL" sz="2000" dirty="0">
                <a:solidFill>
                  <a:srgbClr val="C00000"/>
                </a:solidFill>
              </a:rPr>
              <a:t>p</a:t>
            </a:r>
            <a:r>
              <a:rPr lang="pl-PL" sz="2000" dirty="0" smtClean="0">
                <a:solidFill>
                  <a:srgbClr val="C00000"/>
                </a:solidFill>
              </a:rPr>
              <a:t>owojenny </a:t>
            </a:r>
            <a:r>
              <a:rPr lang="pl-PL" sz="2000" dirty="0">
                <a:solidFill>
                  <a:srgbClr val="C00000"/>
                </a:solidFill>
              </a:rPr>
              <a:t>boom </a:t>
            </a:r>
            <a:r>
              <a:rPr lang="pl-PL" sz="2000" dirty="0" smtClean="0">
                <a:solidFill>
                  <a:srgbClr val="C00000"/>
                </a:solidFill>
              </a:rPr>
              <a:t>demograficzny</a:t>
            </a:r>
            <a:endParaRPr lang="pl-PL" sz="2000" dirty="0">
              <a:solidFill>
                <a:srgbClr val="C00000"/>
              </a:solidFill>
            </a:endParaRPr>
          </a:p>
        </p:txBody>
      </p:sp>
      <p:sp>
        <p:nvSpPr>
          <p:cNvPr id="11" name="pole tekstowe 10"/>
          <p:cNvSpPr txBox="1"/>
          <p:nvPr/>
        </p:nvSpPr>
        <p:spPr>
          <a:xfrm>
            <a:off x="447262" y="898422"/>
            <a:ext cx="286247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b="1" dirty="0" smtClean="0">
                <a:solidFill>
                  <a:srgbClr val="C00000"/>
                </a:solidFill>
              </a:rPr>
              <a:t>Pokolenie X</a:t>
            </a:r>
          </a:p>
          <a:p>
            <a:pPr algn="ctr"/>
            <a:r>
              <a:rPr lang="pl-PL" sz="2000" dirty="0">
                <a:solidFill>
                  <a:srgbClr val="C00000"/>
                </a:solidFill>
              </a:rPr>
              <a:t>p</a:t>
            </a:r>
            <a:r>
              <a:rPr lang="pl-PL" sz="2000" dirty="0" smtClean="0">
                <a:solidFill>
                  <a:srgbClr val="C00000"/>
                </a:solidFill>
              </a:rPr>
              <a:t>okolenie przełomu </a:t>
            </a:r>
            <a:r>
              <a:rPr lang="pl-PL" sz="2000" dirty="0">
                <a:solidFill>
                  <a:srgbClr val="C00000"/>
                </a:solidFill>
              </a:rPr>
              <a:t>’89</a:t>
            </a:r>
          </a:p>
        </p:txBody>
      </p:sp>
      <p:sp>
        <p:nvSpPr>
          <p:cNvPr id="12" name="pole tekstowe 11"/>
          <p:cNvSpPr txBox="1"/>
          <p:nvPr/>
        </p:nvSpPr>
        <p:spPr>
          <a:xfrm>
            <a:off x="5742227" y="898422"/>
            <a:ext cx="296186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b="1" dirty="0" smtClean="0">
                <a:solidFill>
                  <a:srgbClr val="C00000"/>
                </a:solidFill>
              </a:rPr>
              <a:t>Pokolenie Y</a:t>
            </a:r>
          </a:p>
          <a:p>
            <a:pPr algn="ctr"/>
            <a:r>
              <a:rPr lang="pl-PL" sz="2000" dirty="0" err="1" smtClean="0">
                <a:solidFill>
                  <a:srgbClr val="C00000"/>
                </a:solidFill>
              </a:rPr>
              <a:t>Millenialsi</a:t>
            </a:r>
            <a:endParaRPr lang="pl-PL" sz="2000" dirty="0">
              <a:solidFill>
                <a:srgbClr val="C00000"/>
              </a:solidFill>
            </a:endParaRPr>
          </a:p>
        </p:txBody>
      </p:sp>
      <p:sp>
        <p:nvSpPr>
          <p:cNvPr id="13" name="pole tekstowe 12"/>
          <p:cNvSpPr txBox="1"/>
          <p:nvPr/>
        </p:nvSpPr>
        <p:spPr>
          <a:xfrm>
            <a:off x="5793218" y="3076225"/>
            <a:ext cx="296186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b="1" dirty="0" smtClean="0">
                <a:solidFill>
                  <a:srgbClr val="C00000"/>
                </a:solidFill>
              </a:rPr>
              <a:t>Pokolenie Z</a:t>
            </a:r>
          </a:p>
          <a:p>
            <a:pPr algn="ctr"/>
            <a:r>
              <a:rPr lang="pl-PL" sz="2000" dirty="0" err="1" smtClean="0">
                <a:solidFill>
                  <a:srgbClr val="C00000"/>
                </a:solidFill>
              </a:rPr>
              <a:t>iGen</a:t>
            </a:r>
            <a:endParaRPr lang="pl-PL" sz="2000" dirty="0">
              <a:solidFill>
                <a:srgbClr val="C00000"/>
              </a:solidFill>
            </a:endParaRPr>
          </a:p>
        </p:txBody>
      </p:sp>
      <p:grpSp>
        <p:nvGrpSpPr>
          <p:cNvPr id="17" name="Grupa 16"/>
          <p:cNvGrpSpPr/>
          <p:nvPr/>
        </p:nvGrpSpPr>
        <p:grpSpPr>
          <a:xfrm>
            <a:off x="1103243" y="3031432"/>
            <a:ext cx="7116418" cy="2675161"/>
            <a:chOff x="1103243" y="3094864"/>
            <a:chExt cx="7116418" cy="3118627"/>
          </a:xfrm>
        </p:grpSpPr>
        <p:sp>
          <p:nvSpPr>
            <p:cNvPr id="2" name="pole tekstowe 1"/>
            <p:cNvSpPr txBox="1"/>
            <p:nvPr/>
          </p:nvSpPr>
          <p:spPr>
            <a:xfrm>
              <a:off x="1103243" y="4890052"/>
              <a:ext cx="7116418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l-PL" dirty="0" smtClean="0">
                  <a:solidFill>
                    <a:schemeClr val="accent1"/>
                  </a:solidFill>
                </a:rPr>
                <a:t> </a:t>
              </a:r>
              <a:r>
                <a:rPr lang="pl-PL" dirty="0">
                  <a:solidFill>
                    <a:schemeClr val="accent1"/>
                  </a:solidFill>
                  <a:sym typeface="Symbol" panose="05050102010706020507" pitchFamily="18" charset="2"/>
                </a:rPr>
                <a:t>strategia </a:t>
              </a:r>
              <a:endParaRPr lang="pl-PL" dirty="0" smtClean="0">
                <a:solidFill>
                  <a:schemeClr val="accent1"/>
                </a:solidFill>
                <a:sym typeface="Symbol" panose="05050102010706020507" pitchFamily="18" charset="2"/>
              </a:endParaRPr>
            </a:p>
            <a:p>
              <a:pPr algn="ctr"/>
              <a:r>
                <a:rPr lang="pl-PL" sz="3200" b="1" i="1" dirty="0" err="1" smtClean="0">
                  <a:solidFill>
                    <a:schemeClr val="accent1"/>
                  </a:solidFill>
                  <a:sym typeface="Symbol" panose="05050102010706020507" pitchFamily="18" charset="2"/>
                </a:rPr>
                <a:t>age</a:t>
              </a:r>
              <a:r>
                <a:rPr lang="pl-PL" sz="3200" b="1" i="1" dirty="0" smtClean="0">
                  <a:solidFill>
                    <a:schemeClr val="accent1"/>
                  </a:solidFill>
                  <a:sym typeface="Symbol" panose="05050102010706020507" pitchFamily="18" charset="2"/>
                </a:rPr>
                <a:t> </a:t>
              </a:r>
              <a:r>
                <a:rPr lang="pl-PL" sz="3200" b="1" i="1" dirty="0">
                  <a:solidFill>
                    <a:schemeClr val="accent1"/>
                  </a:solidFill>
                  <a:sym typeface="Symbol" panose="05050102010706020507" pitchFamily="18" charset="2"/>
                </a:rPr>
                <a:t>management</a:t>
              </a:r>
              <a:endParaRPr lang="pl-PL" sz="3200" b="1" i="1" dirty="0">
                <a:solidFill>
                  <a:schemeClr val="accent1"/>
                </a:solidFill>
              </a:endParaRPr>
            </a:p>
            <a:p>
              <a:endParaRPr lang="pl-PL" dirty="0">
                <a:solidFill>
                  <a:schemeClr val="accent1"/>
                </a:solidFill>
              </a:endParaRPr>
            </a:p>
          </p:txBody>
        </p:sp>
        <p:cxnSp>
          <p:nvCxnSpPr>
            <p:cNvPr id="4" name="Łącznik prosty ze strzałką 3"/>
            <p:cNvCxnSpPr/>
            <p:nvPr/>
          </p:nvCxnSpPr>
          <p:spPr bwMode="auto">
            <a:xfrm>
              <a:off x="4591878" y="3094864"/>
              <a:ext cx="9939" cy="1546710"/>
            </a:xfrm>
            <a:prstGeom prst="straightConnector1">
              <a:avLst/>
            </a:prstGeom>
            <a:solidFill>
              <a:schemeClr val="accent1"/>
            </a:solidFill>
            <a:ln w="38100" cap="flat" cmpd="sng" algn="ctr">
              <a:solidFill>
                <a:schemeClr val="accent1"/>
              </a:solidFill>
              <a:prstDash val="solid"/>
              <a:round/>
              <a:headEnd type="none" w="sm" len="sm"/>
              <a:tailEnd type="triangle"/>
            </a:ln>
            <a:effectLst/>
          </p:spPr>
        </p:cxnSp>
      </p:grpSp>
      <p:sp>
        <p:nvSpPr>
          <p:cNvPr id="16" name="Rectangle 2"/>
          <p:cNvSpPr txBox="1">
            <a:spLocks noChangeArrowheads="1"/>
          </p:cNvSpPr>
          <p:nvPr/>
        </p:nvSpPr>
        <p:spPr bwMode="auto">
          <a:xfrm>
            <a:off x="292652" y="982174"/>
            <a:ext cx="8737600" cy="2397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pl-PL" sz="4800" b="1" kern="0" dirty="0" smtClean="0">
                <a:solidFill>
                  <a:schemeClr val="accent1"/>
                </a:solidFill>
              </a:rPr>
              <a:t>Pokolenia</a:t>
            </a:r>
            <a:r>
              <a:rPr lang="pl-PL" sz="3600" b="1" kern="0" dirty="0" smtClean="0">
                <a:solidFill>
                  <a:schemeClr val="accent1"/>
                </a:solidFill>
              </a:rPr>
              <a:t> </a:t>
            </a:r>
            <a:br>
              <a:rPr lang="pl-PL" sz="3600" b="1" kern="0" dirty="0" smtClean="0">
                <a:solidFill>
                  <a:schemeClr val="accent1"/>
                </a:solidFill>
              </a:rPr>
            </a:br>
            <a:r>
              <a:rPr lang="pl-PL" sz="3200" kern="0" dirty="0" smtClean="0">
                <a:solidFill>
                  <a:schemeClr val="accent1"/>
                </a:solidFill>
              </a:rPr>
              <a:t>na współczesnym rynku pracy w Polsce</a:t>
            </a:r>
            <a:endParaRPr lang="pl-PL" sz="1600" i="1" kern="0" dirty="0" smtClean="0">
              <a:solidFill>
                <a:schemeClr val="accent1"/>
              </a:solidFill>
            </a:endParaRPr>
          </a:p>
        </p:txBody>
      </p:sp>
      <p:sp>
        <p:nvSpPr>
          <p:cNvPr id="18" name="Text Box 10"/>
          <p:cNvSpPr txBox="1">
            <a:spLocks noChangeArrowheads="1"/>
          </p:cNvSpPr>
          <p:nvPr/>
        </p:nvSpPr>
        <p:spPr bwMode="auto">
          <a:xfrm>
            <a:off x="5357191" y="5927300"/>
            <a:ext cx="3557963" cy="650434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square">
            <a:spAutoFit/>
          </a:bodyPr>
          <a:lstStyle/>
          <a:p>
            <a:pPr algn="r">
              <a:lnSpc>
                <a:spcPct val="60000"/>
              </a:lnSpc>
              <a:spcBef>
                <a:spcPct val="50000"/>
              </a:spcBef>
              <a:buClr>
                <a:schemeClr val="tx1"/>
              </a:buClr>
              <a:buSzPct val="90000"/>
              <a:buFont typeface="Wingdings" pitchFamily="2" charset="2"/>
              <a:buNone/>
            </a:pPr>
            <a:endParaRPr lang="pl-PL" sz="700" b="1" dirty="0"/>
          </a:p>
          <a:p>
            <a:pPr algn="r">
              <a:lnSpc>
                <a:spcPct val="60000"/>
              </a:lnSpc>
              <a:spcBef>
                <a:spcPct val="50000"/>
              </a:spcBef>
              <a:buClr>
                <a:schemeClr val="tx1"/>
              </a:buClr>
              <a:buSzPct val="90000"/>
              <a:buFont typeface="Wingdings" pitchFamily="2" charset="2"/>
              <a:buNone/>
            </a:pPr>
            <a:r>
              <a:rPr lang="pl-PL" sz="2800" dirty="0" smtClean="0"/>
              <a:t>j.rachocka@gmail.com</a:t>
            </a:r>
            <a:endParaRPr lang="pl-PL" sz="2800" dirty="0"/>
          </a:p>
        </p:txBody>
      </p:sp>
    </p:spTree>
    <p:extLst>
      <p:ext uri="{BB962C8B-B14F-4D97-AF65-F5344CB8AC3E}">
        <p14:creationId xmlns:p14="http://schemas.microsoft.com/office/powerpoint/2010/main" val="3217620064"/>
      </p:ext>
    </p:extLst>
  </p:cSld>
  <p:clrMapOvr>
    <a:masterClrMapping/>
  </p:clrMapOvr>
  <p:transition spd="med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down)">
                                      <p:cBhvr>
                                        <p:cTn id="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>
          <a:xfrm>
            <a:off x="2541182" y="411993"/>
            <a:ext cx="3705927" cy="985653"/>
          </a:xfrm>
          <a:noFill/>
        </p:spPr>
        <p:txBody>
          <a:bodyPr/>
          <a:lstStyle/>
          <a:p>
            <a:pPr eaLnBrk="1" hangingPunct="1"/>
            <a:r>
              <a:rPr lang="pl-PL" b="1" dirty="0" smtClean="0">
                <a:solidFill>
                  <a:srgbClr val="C00000"/>
                </a:solidFill>
              </a:rPr>
              <a:t>Pokolenie</a:t>
            </a:r>
            <a:endParaRPr lang="pl-PL" b="1" dirty="0" smtClean="0">
              <a:solidFill>
                <a:srgbClr val="006600"/>
              </a:solidFill>
            </a:endParaRPr>
          </a:p>
        </p:txBody>
      </p:sp>
      <p:sp>
        <p:nvSpPr>
          <p:cNvPr id="4" name="pole tekstowe 3"/>
          <p:cNvSpPr txBox="1"/>
          <p:nvPr/>
        </p:nvSpPr>
        <p:spPr>
          <a:xfrm>
            <a:off x="646041" y="1137602"/>
            <a:ext cx="6609524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pl-PL" sz="2200" dirty="0" smtClean="0"/>
              <a:t>grupa </a:t>
            </a:r>
            <a:r>
              <a:rPr lang="pl-PL" sz="2200" dirty="0"/>
              <a:t>osób o jednakowych wartościach </a:t>
            </a:r>
            <a:r>
              <a:rPr lang="pl-PL" sz="2200" dirty="0" smtClean="0"/>
              <a:t/>
            </a:r>
            <a:br>
              <a:rPr lang="pl-PL" sz="2200" dirty="0" smtClean="0"/>
            </a:br>
            <a:r>
              <a:rPr lang="pl-PL" sz="2200" dirty="0" smtClean="0"/>
              <a:t>oraz </a:t>
            </a:r>
            <a:r>
              <a:rPr lang="pl-PL" sz="2200" dirty="0"/>
              <a:t>wspólnych postawach, które są charakterystyczne </a:t>
            </a:r>
            <a:r>
              <a:rPr lang="pl-PL" sz="2200" dirty="0" smtClean="0"/>
              <a:t/>
            </a:r>
            <a:br>
              <a:rPr lang="pl-PL" sz="2200" dirty="0" smtClean="0"/>
            </a:br>
            <a:r>
              <a:rPr lang="pl-PL" sz="2200" dirty="0" smtClean="0"/>
              <a:t>dla </a:t>
            </a:r>
            <a:r>
              <a:rPr lang="pl-PL" sz="2200" dirty="0"/>
              <a:t>ludzi urodzonych w pewnym okresie </a:t>
            </a:r>
            <a:r>
              <a:rPr lang="pl-PL" sz="2200" dirty="0" smtClean="0"/>
              <a:t>czasowym </a:t>
            </a:r>
            <a:br>
              <a:rPr lang="pl-PL" sz="2200" dirty="0" smtClean="0"/>
            </a:br>
            <a:r>
              <a:rPr lang="pl-PL" sz="2200" dirty="0" smtClean="0"/>
              <a:t>				</a:t>
            </a:r>
            <a:r>
              <a:rPr lang="pl-PL" sz="2200" dirty="0"/>
              <a:t>	</a:t>
            </a:r>
            <a:r>
              <a:rPr lang="pl-PL" sz="1800" i="1" dirty="0" smtClean="0"/>
              <a:t>Maria Ossowska</a:t>
            </a:r>
            <a:endParaRPr lang="pl-PL" sz="2200" i="1" dirty="0"/>
          </a:p>
        </p:txBody>
      </p:sp>
      <p:grpSp>
        <p:nvGrpSpPr>
          <p:cNvPr id="19" name="Grupa 18"/>
          <p:cNvGrpSpPr/>
          <p:nvPr/>
        </p:nvGrpSpPr>
        <p:grpSpPr>
          <a:xfrm>
            <a:off x="516843" y="3340179"/>
            <a:ext cx="7381730" cy="3005562"/>
            <a:chOff x="1261682" y="3340179"/>
            <a:chExt cx="7381730" cy="3005562"/>
          </a:xfrm>
        </p:grpSpPr>
        <p:grpSp>
          <p:nvGrpSpPr>
            <p:cNvPr id="3" name="Grupa 2"/>
            <p:cNvGrpSpPr/>
            <p:nvPr/>
          </p:nvGrpSpPr>
          <p:grpSpPr>
            <a:xfrm>
              <a:off x="1261682" y="3340179"/>
              <a:ext cx="7176639" cy="3005562"/>
              <a:chOff x="2421877" y="3965176"/>
              <a:chExt cx="6264922" cy="2280236"/>
            </a:xfrm>
          </p:grpSpPr>
          <p:grpSp>
            <p:nvGrpSpPr>
              <p:cNvPr id="6" name="Grupa 5"/>
              <p:cNvGrpSpPr/>
              <p:nvPr/>
            </p:nvGrpSpPr>
            <p:grpSpPr>
              <a:xfrm>
                <a:off x="2421877" y="3965176"/>
                <a:ext cx="6264922" cy="2280236"/>
                <a:chOff x="1" y="0"/>
                <a:chExt cx="4724399" cy="1735800"/>
              </a:xfrm>
            </p:grpSpPr>
            <p:sp>
              <p:nvSpPr>
                <p:cNvPr id="7" name="Pole tekstowe 4"/>
                <p:cNvSpPr txBox="1"/>
                <p:nvPr/>
              </p:nvSpPr>
              <p:spPr>
                <a:xfrm>
                  <a:off x="330200" y="0"/>
                  <a:ext cx="2438400" cy="288000"/>
                </a:xfrm>
                <a:prstGeom prst="rect">
                  <a:avLst/>
                </a:prstGeom>
                <a:solidFill>
                  <a:schemeClr val="lt1"/>
                </a:solidFill>
                <a:ln w="6350">
                  <a:solidFill>
                    <a:prstClr val="black"/>
                  </a:solidFill>
                </a:ln>
              </p:spPr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>
                    <a:lnSpc>
                      <a:spcPct val="107000"/>
                    </a:lnSpc>
                    <a:spcAft>
                      <a:spcPts val="800"/>
                    </a:spcAft>
                  </a:pPr>
                  <a:r>
                    <a:rPr lang="pl-PL" sz="1200" b="1" dirty="0">
                      <a:effectLst/>
                      <a:latin typeface="Times New Roman" panose="02020603050405020304" pitchFamily="18" charset="0"/>
                      <a:ea typeface="Calibri" panose="020F0502020204030204" pitchFamily="34" charset="0"/>
                      <a:cs typeface="Times New Roman" panose="02020603050405020304" pitchFamily="18" charset="0"/>
                    </a:rPr>
                    <a:t>RÓŻNICE</a:t>
                  </a:r>
                  <a:r>
                    <a:rPr lang="pl-PL" sz="1200" dirty="0">
                      <a:effectLst/>
                      <a:latin typeface="Times New Roman" panose="02020603050405020304" pitchFamily="18" charset="0"/>
                      <a:ea typeface="Calibri" panose="020F0502020204030204" pitchFamily="34" charset="0"/>
                      <a:cs typeface="Times New Roman" panose="02020603050405020304" pitchFamily="18" charset="0"/>
                    </a:rPr>
                    <a:t> </a:t>
                  </a:r>
                  <a:r>
                    <a:rPr lang="pl-PL" sz="1200" b="1" dirty="0">
                      <a:effectLst/>
                      <a:ea typeface="Calibri" panose="020F0502020204030204" pitchFamily="34" charset="0"/>
                      <a:cs typeface="Times New Roman" panose="02020603050405020304" pitchFamily="18" charset="0"/>
                    </a:rPr>
                    <a:t>POKOLENIOWE</a:t>
                  </a:r>
                  <a:endParaRPr lang="pl-PL" sz="1100" b="1" dirty="0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8" name="Pole tekstowe 5"/>
                <p:cNvSpPr txBox="1"/>
                <p:nvPr/>
              </p:nvSpPr>
              <p:spPr>
                <a:xfrm>
                  <a:off x="330200" y="1447800"/>
                  <a:ext cx="2438400" cy="288000"/>
                </a:xfrm>
                <a:prstGeom prst="rect">
                  <a:avLst/>
                </a:prstGeom>
                <a:solidFill>
                  <a:schemeClr val="lt1"/>
                </a:solidFill>
                <a:ln w="6350">
                  <a:solidFill>
                    <a:prstClr val="black"/>
                  </a:solidFill>
                </a:ln>
              </p:spPr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>
                    <a:lnSpc>
                      <a:spcPct val="107000"/>
                    </a:lnSpc>
                    <a:spcAft>
                      <a:spcPts val="800"/>
                    </a:spcAft>
                  </a:pPr>
                  <a:r>
                    <a:rPr lang="pl-PL" sz="1800" b="1" dirty="0" smtClean="0">
                      <a:solidFill>
                        <a:srgbClr val="C00000"/>
                      </a:solidFill>
                      <a:effectLst/>
                      <a:ea typeface="Calibri" panose="020F0502020204030204" pitchFamily="34" charset="0"/>
                      <a:cs typeface="Times New Roman" panose="02020603050405020304" pitchFamily="18" charset="0"/>
                    </a:rPr>
                    <a:t>TECHNOLOGIA</a:t>
                  </a:r>
                  <a:endParaRPr lang="pl-PL" sz="1200" b="1" dirty="0">
                    <a:solidFill>
                      <a:srgbClr val="C00000"/>
                    </a:solidFill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9" name="Pole tekstowe 7"/>
                <p:cNvSpPr txBox="1"/>
                <p:nvPr/>
              </p:nvSpPr>
              <p:spPr>
                <a:xfrm>
                  <a:off x="1581150" y="717550"/>
                  <a:ext cx="1460500" cy="285750"/>
                </a:xfrm>
                <a:prstGeom prst="rect">
                  <a:avLst/>
                </a:prstGeom>
                <a:solidFill>
                  <a:schemeClr val="lt1"/>
                </a:solidFill>
                <a:ln w="6350">
                  <a:solidFill>
                    <a:prstClr val="black"/>
                  </a:solidFill>
                </a:ln>
              </p:spPr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>
                    <a:lnSpc>
                      <a:spcPct val="107000"/>
                    </a:lnSpc>
                    <a:spcAft>
                      <a:spcPts val="800"/>
                    </a:spcAft>
                  </a:pPr>
                  <a:r>
                    <a:rPr lang="pl-PL" sz="1600" dirty="0">
                      <a:effectLst/>
                      <a:latin typeface="Times New Roman" panose="02020603050405020304" pitchFamily="18" charset="0"/>
                      <a:ea typeface="Calibri" panose="020F0502020204030204" pitchFamily="34" charset="0"/>
                      <a:cs typeface="Times New Roman" panose="02020603050405020304" pitchFamily="18" charset="0"/>
                    </a:rPr>
                    <a:t>Spowolnienie życia</a:t>
                  </a:r>
                  <a:endParaRPr lang="pl-PL" sz="1400" dirty="0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10" name="Pole tekstowe 8"/>
                <p:cNvSpPr txBox="1"/>
                <p:nvPr/>
              </p:nvSpPr>
              <p:spPr>
                <a:xfrm>
                  <a:off x="3162300" y="717550"/>
                  <a:ext cx="1562100" cy="285750"/>
                </a:xfrm>
                <a:prstGeom prst="rect">
                  <a:avLst/>
                </a:prstGeom>
                <a:solidFill>
                  <a:schemeClr val="lt1"/>
                </a:solidFill>
                <a:ln w="6350">
                  <a:solidFill>
                    <a:prstClr val="black"/>
                  </a:solidFill>
                </a:ln>
              </p:spPr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>
                    <a:lnSpc>
                      <a:spcPct val="107000"/>
                    </a:lnSpc>
                    <a:spcAft>
                      <a:spcPts val="800"/>
                    </a:spcAft>
                  </a:pPr>
                  <a:r>
                    <a:rPr lang="pl-PL" sz="1600" dirty="0">
                      <a:effectLst/>
                      <a:latin typeface="Times New Roman" panose="02020603050405020304" pitchFamily="18" charset="0"/>
                      <a:ea typeface="Calibri" panose="020F0502020204030204" pitchFamily="34" charset="0"/>
                      <a:cs typeface="Times New Roman" panose="02020603050405020304" pitchFamily="18" charset="0"/>
                    </a:rPr>
                    <a:t>Doniosłe </a:t>
                  </a:r>
                  <a:r>
                    <a:rPr lang="pl-PL" sz="1600" dirty="0" smtClean="0">
                      <a:effectLst/>
                      <a:latin typeface="Times New Roman" panose="02020603050405020304" pitchFamily="18" charset="0"/>
                      <a:ea typeface="Calibri" panose="020F0502020204030204" pitchFamily="34" charset="0"/>
                      <a:cs typeface="Times New Roman" panose="02020603050405020304" pitchFamily="18" charset="0"/>
                    </a:rPr>
                    <a:t>wydarzenia</a:t>
                  </a:r>
                  <a:endParaRPr lang="pl-PL" sz="1400" dirty="0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11" name="Pole tekstowe 9"/>
                <p:cNvSpPr txBox="1"/>
                <p:nvPr/>
              </p:nvSpPr>
              <p:spPr>
                <a:xfrm>
                  <a:off x="1" y="723900"/>
                  <a:ext cx="1460500" cy="285750"/>
                </a:xfrm>
                <a:prstGeom prst="rect">
                  <a:avLst/>
                </a:prstGeom>
                <a:solidFill>
                  <a:schemeClr val="lt1"/>
                </a:solidFill>
                <a:ln w="6350">
                  <a:solidFill>
                    <a:prstClr val="black"/>
                  </a:solidFill>
                </a:ln>
              </p:spPr>
              <p:txBody>
                <a:bodyPr rot="0" spcFirstLastPara="0" vert="horz" wrap="square" lIns="91440" tIns="45720" rIns="91440" bIns="45720" numCol="1" spcCol="0" rtlCol="0" fromWordArt="0" anchor="b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>
                    <a:lnSpc>
                      <a:spcPct val="107000"/>
                    </a:lnSpc>
                    <a:spcAft>
                      <a:spcPts val="800"/>
                    </a:spcAft>
                  </a:pPr>
                  <a:endParaRPr lang="pl-PL" sz="1200" dirty="0" smtClean="0">
                    <a:ea typeface="Calibri" panose="020F0502020204030204" pitchFamily="34" charset="0"/>
                    <a:cs typeface="Times New Roman" panose="02020603050405020304" pitchFamily="18" charset="0"/>
                  </a:endParaRPr>
                </a:p>
                <a:p>
                  <a:pPr algn="ctr">
                    <a:lnSpc>
                      <a:spcPct val="107000"/>
                    </a:lnSpc>
                    <a:spcAft>
                      <a:spcPts val="800"/>
                    </a:spcAft>
                  </a:pPr>
                  <a:endParaRPr lang="pl-PL" sz="1200" dirty="0">
                    <a:ea typeface="Calibri" panose="020F0502020204030204" pitchFamily="34" charset="0"/>
                    <a:cs typeface="Times New Roman" panose="02020603050405020304" pitchFamily="18" charset="0"/>
                  </a:endParaRPr>
                </a:p>
                <a:p>
                  <a:pPr algn="ctr">
                    <a:lnSpc>
                      <a:spcPct val="107000"/>
                    </a:lnSpc>
                    <a:spcAft>
                      <a:spcPts val="800"/>
                    </a:spcAft>
                  </a:pPr>
                  <a:endParaRPr lang="pl-PL" sz="1200" dirty="0" smtClean="0">
                    <a:ea typeface="Calibri" panose="020F0502020204030204" pitchFamily="34" charset="0"/>
                    <a:cs typeface="Times New Roman" panose="02020603050405020304" pitchFamily="18" charset="0"/>
                  </a:endParaRPr>
                </a:p>
                <a:p>
                  <a:pPr algn="ctr">
                    <a:lnSpc>
                      <a:spcPct val="107000"/>
                    </a:lnSpc>
                    <a:spcAft>
                      <a:spcPts val="800"/>
                    </a:spcAft>
                  </a:pPr>
                  <a:endParaRPr lang="pl-PL" sz="1200" dirty="0">
                    <a:ea typeface="Calibri" panose="020F0502020204030204" pitchFamily="34" charset="0"/>
                    <a:cs typeface="Times New Roman" panose="02020603050405020304" pitchFamily="18" charset="0"/>
                  </a:endParaRPr>
                </a:p>
                <a:p>
                  <a:pPr algn="ctr">
                    <a:lnSpc>
                      <a:spcPct val="107000"/>
                    </a:lnSpc>
                    <a:spcAft>
                      <a:spcPts val="800"/>
                    </a:spcAft>
                  </a:pPr>
                  <a:endParaRPr lang="pl-PL" sz="1200" dirty="0" smtClean="0">
                    <a:ea typeface="Calibri" panose="020F0502020204030204" pitchFamily="34" charset="0"/>
                    <a:cs typeface="Times New Roman" panose="02020603050405020304" pitchFamily="18" charset="0"/>
                  </a:endParaRPr>
                </a:p>
                <a:p>
                  <a:pPr algn="ctr">
                    <a:lnSpc>
                      <a:spcPct val="107000"/>
                    </a:lnSpc>
                    <a:spcAft>
                      <a:spcPts val="800"/>
                    </a:spcAft>
                  </a:pPr>
                  <a:endParaRPr lang="pl-PL" sz="1200" dirty="0">
                    <a:ea typeface="Calibri" panose="020F0502020204030204" pitchFamily="34" charset="0"/>
                    <a:cs typeface="Times New Roman" panose="02020603050405020304" pitchFamily="18" charset="0"/>
                  </a:endParaRPr>
                </a:p>
                <a:p>
                  <a:pPr algn="ctr">
                    <a:lnSpc>
                      <a:spcPct val="107000"/>
                    </a:lnSpc>
                    <a:spcAft>
                      <a:spcPts val="800"/>
                    </a:spcAft>
                  </a:pPr>
                  <a:endParaRPr lang="pl-PL" sz="1100" dirty="0" smtClean="0"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endParaRPr>
                </a:p>
                <a:p>
                  <a:pPr algn="ctr">
                    <a:lnSpc>
                      <a:spcPct val="107000"/>
                    </a:lnSpc>
                    <a:spcAft>
                      <a:spcPts val="800"/>
                    </a:spcAft>
                  </a:pPr>
                  <a:endParaRPr lang="pl-PL" sz="1100" dirty="0"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endParaRPr>
                </a:p>
                <a:p>
                  <a:pPr algn="ctr">
                    <a:lnSpc>
                      <a:spcPct val="107000"/>
                    </a:lnSpc>
                    <a:spcAft>
                      <a:spcPts val="800"/>
                    </a:spcAft>
                  </a:pPr>
                  <a:endParaRPr lang="pl-PL" sz="1100" dirty="0"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endParaRPr>
                </a:p>
                <a:p>
                  <a:pPr algn="ctr">
                    <a:lnSpc>
                      <a:spcPct val="107000"/>
                    </a:lnSpc>
                    <a:spcAft>
                      <a:spcPts val="800"/>
                    </a:spcAft>
                  </a:pPr>
                  <a:r>
                    <a:rPr lang="pl-PL" sz="1200" dirty="0">
                      <a:effectLst/>
                      <a:latin typeface="Times New Roman" panose="02020603050405020304" pitchFamily="18" charset="0"/>
                      <a:ea typeface="Calibri" panose="020F0502020204030204" pitchFamily="34" charset="0"/>
                      <a:cs typeface="Times New Roman" panose="02020603050405020304" pitchFamily="18" charset="0"/>
                    </a:rPr>
                    <a:t> </a:t>
                  </a:r>
                  <a:endParaRPr lang="pl-PL" sz="1100" dirty="0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endParaRPr>
                </a:p>
              </p:txBody>
            </p:sp>
            <p:cxnSp>
              <p:nvCxnSpPr>
                <p:cNvPr id="12" name="Łącznik prosty ze strzałką 11"/>
                <p:cNvCxnSpPr/>
                <p:nvPr/>
              </p:nvCxnSpPr>
              <p:spPr>
                <a:xfrm flipH="1" flipV="1">
                  <a:off x="1517650" y="317500"/>
                  <a:ext cx="9950" cy="1123950"/>
                </a:xfrm>
                <a:prstGeom prst="straightConnector1">
                  <a:avLst/>
                </a:prstGeom>
                <a:ln w="9525">
                  <a:tailEnd type="triangle"/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13" name="Łącznik prosty ze strzałką 12"/>
                <p:cNvCxnSpPr/>
                <p:nvPr/>
              </p:nvCxnSpPr>
              <p:spPr>
                <a:xfrm flipV="1">
                  <a:off x="831850" y="1028700"/>
                  <a:ext cx="4219" cy="406400"/>
                </a:xfrm>
                <a:prstGeom prst="straightConnector1">
                  <a:avLst/>
                </a:prstGeom>
                <a:ln w="6350">
                  <a:tailEnd type="triangle"/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14" name="Łącznik prosty ze strzałką 13"/>
                <p:cNvCxnSpPr/>
                <p:nvPr/>
              </p:nvCxnSpPr>
              <p:spPr>
                <a:xfrm flipV="1">
                  <a:off x="844550" y="304800"/>
                  <a:ext cx="4219" cy="406400"/>
                </a:xfrm>
                <a:prstGeom prst="straightConnector1">
                  <a:avLst/>
                </a:prstGeom>
                <a:ln w="6350">
                  <a:tailEnd type="triangle"/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15" name="Łącznik prosty ze strzałką 14"/>
                <p:cNvCxnSpPr/>
                <p:nvPr/>
              </p:nvCxnSpPr>
              <p:spPr>
                <a:xfrm flipV="1">
                  <a:off x="2209800" y="1022350"/>
                  <a:ext cx="4219" cy="406400"/>
                </a:xfrm>
                <a:prstGeom prst="straightConnector1">
                  <a:avLst/>
                </a:prstGeom>
                <a:ln w="6350">
                  <a:tailEnd type="triangle"/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16" name="Łącznik prosty ze strzałką 15"/>
                <p:cNvCxnSpPr/>
                <p:nvPr/>
              </p:nvCxnSpPr>
              <p:spPr>
                <a:xfrm flipV="1">
                  <a:off x="2203450" y="285750"/>
                  <a:ext cx="3810" cy="406400"/>
                </a:xfrm>
                <a:prstGeom prst="straightConnector1">
                  <a:avLst/>
                </a:prstGeom>
                <a:ln w="6350">
                  <a:tailEnd type="triangle"/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17" name="Łącznik prosty ze strzałką 16"/>
                <p:cNvCxnSpPr/>
                <p:nvPr/>
              </p:nvCxnSpPr>
              <p:spPr>
                <a:xfrm flipV="1">
                  <a:off x="2794000" y="1028700"/>
                  <a:ext cx="1009650" cy="571500"/>
                </a:xfrm>
                <a:prstGeom prst="straightConnector1">
                  <a:avLst/>
                </a:prstGeom>
                <a:ln w="6350">
                  <a:tailEnd type="triangle"/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18" name="Łącznik prosty ze strzałką 17"/>
                <p:cNvCxnSpPr/>
                <p:nvPr/>
              </p:nvCxnSpPr>
              <p:spPr>
                <a:xfrm rot="10800000">
                  <a:off x="2819400" y="120650"/>
                  <a:ext cx="1009650" cy="571500"/>
                </a:xfrm>
                <a:prstGeom prst="straightConnector1">
                  <a:avLst/>
                </a:prstGeom>
                <a:ln w="6350">
                  <a:tailEnd type="triangle"/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2" name="pole tekstowe 1"/>
              <p:cNvSpPr txBox="1"/>
              <p:nvPr/>
            </p:nvSpPr>
            <p:spPr>
              <a:xfrm>
                <a:off x="2574357" y="4936017"/>
                <a:ext cx="1749287" cy="338554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r>
                  <a:rPr lang="pl-PL" sz="1600" dirty="0">
                    <a:ea typeface="Calibri" panose="020F0502020204030204" pitchFamily="34" charset="0"/>
                    <a:cs typeface="Times New Roman" panose="02020603050405020304" pitchFamily="18" charset="0"/>
                  </a:rPr>
                  <a:t>Indywidualizm</a:t>
                </a:r>
                <a:endParaRPr lang="pl-PL" sz="1600" dirty="0"/>
              </a:p>
            </p:txBody>
          </p:sp>
        </p:grpSp>
        <p:sp>
          <p:nvSpPr>
            <p:cNvPr id="5" name="pole tekstowe 4"/>
            <p:cNvSpPr txBox="1"/>
            <p:nvPr/>
          </p:nvSpPr>
          <p:spPr>
            <a:xfrm>
              <a:off x="6138751" y="5976409"/>
              <a:ext cx="250466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l-PL" sz="1800" i="1" dirty="0">
                  <a:solidFill>
                    <a:schemeClr val="accent1"/>
                  </a:solidFill>
                </a:rPr>
                <a:t>Jean </a:t>
              </a:r>
              <a:r>
                <a:rPr lang="pl-PL" sz="1800" i="1" dirty="0" err="1" smtClean="0">
                  <a:solidFill>
                    <a:schemeClr val="accent1"/>
                  </a:solidFill>
                </a:rPr>
                <a:t>Twenge</a:t>
              </a:r>
              <a:r>
                <a:rPr lang="pl-PL" sz="1800" i="1" dirty="0" smtClean="0">
                  <a:solidFill>
                    <a:schemeClr val="accent1"/>
                  </a:solidFill>
                </a:rPr>
                <a:t>, Pokolenia</a:t>
              </a:r>
              <a:endParaRPr lang="pl-PL" sz="1800" dirty="0">
                <a:solidFill>
                  <a:schemeClr val="accent1"/>
                </a:solidFill>
              </a:endParaRPr>
            </a:p>
          </p:txBody>
        </p:sp>
      </p:grpSp>
      <p:grpSp>
        <p:nvGrpSpPr>
          <p:cNvPr id="27" name="Grupa 26"/>
          <p:cNvGrpSpPr/>
          <p:nvPr/>
        </p:nvGrpSpPr>
        <p:grpSpPr>
          <a:xfrm>
            <a:off x="5336067" y="3429462"/>
            <a:ext cx="3410369" cy="1848216"/>
            <a:chOff x="5336067" y="3429462"/>
            <a:chExt cx="3410369" cy="1848216"/>
          </a:xfrm>
        </p:grpSpPr>
        <p:sp>
          <p:nvSpPr>
            <p:cNvPr id="20" name="pole tekstowe 19"/>
            <p:cNvSpPr txBox="1"/>
            <p:nvPr/>
          </p:nvSpPr>
          <p:spPr>
            <a:xfrm>
              <a:off x="5336067" y="3429462"/>
              <a:ext cx="3410369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l-PL" sz="1800" b="1" dirty="0" smtClean="0">
                  <a:solidFill>
                    <a:schemeClr val="accent1"/>
                  </a:solidFill>
                </a:rPr>
                <a:t>punkty zwrotne</a:t>
              </a:r>
              <a:r>
                <a:rPr lang="pl-PL" sz="1800" b="1" dirty="0">
                  <a:solidFill>
                    <a:schemeClr val="accent1"/>
                  </a:solidFill>
                </a:rPr>
                <a:t> </a:t>
              </a:r>
              <a:r>
                <a:rPr lang="pl-PL" sz="1800" b="1" dirty="0" smtClean="0">
                  <a:solidFill>
                    <a:schemeClr val="accent1"/>
                  </a:solidFill>
                </a:rPr>
                <a:t>– teoria </a:t>
              </a:r>
              <a:r>
                <a:rPr lang="pl-PL" sz="1800" b="1" dirty="0">
                  <a:solidFill>
                    <a:schemeClr val="accent1"/>
                  </a:solidFill>
                </a:rPr>
                <a:t>pokoleń</a:t>
              </a:r>
              <a:r>
                <a:rPr lang="pl-PL" sz="1800" b="1" dirty="0" smtClean="0">
                  <a:solidFill>
                    <a:schemeClr val="accent1"/>
                  </a:solidFill>
                </a:rPr>
                <a:t> </a:t>
              </a:r>
            </a:p>
            <a:p>
              <a:pPr algn="r"/>
              <a:r>
                <a:rPr lang="pl-PL" sz="1800" i="1" dirty="0">
                  <a:solidFill>
                    <a:schemeClr val="accent1"/>
                  </a:solidFill>
                </a:rPr>
                <a:t>William </a:t>
              </a:r>
              <a:r>
                <a:rPr lang="pl-PL" sz="1800" i="1" dirty="0" smtClean="0">
                  <a:solidFill>
                    <a:schemeClr val="accent1"/>
                  </a:solidFill>
                </a:rPr>
                <a:t>Strauss</a:t>
              </a:r>
              <a:br>
                <a:rPr lang="pl-PL" sz="1800" i="1" dirty="0" smtClean="0">
                  <a:solidFill>
                    <a:schemeClr val="accent1"/>
                  </a:solidFill>
                </a:rPr>
              </a:br>
              <a:r>
                <a:rPr lang="pl-PL" sz="1800" i="1" dirty="0" smtClean="0">
                  <a:solidFill>
                    <a:schemeClr val="accent1"/>
                  </a:solidFill>
                </a:rPr>
                <a:t>  </a:t>
              </a:r>
              <a:r>
                <a:rPr lang="pl-PL" sz="1800" i="1" dirty="0">
                  <a:solidFill>
                    <a:schemeClr val="accent1"/>
                  </a:solidFill>
                </a:rPr>
                <a:t>Neil </a:t>
              </a:r>
              <a:r>
                <a:rPr lang="pl-PL" sz="1800" i="1" dirty="0" err="1">
                  <a:solidFill>
                    <a:schemeClr val="accent1"/>
                  </a:solidFill>
                </a:rPr>
                <a:t>Howe</a:t>
              </a:r>
              <a:endParaRPr lang="pl-PL" sz="1800" i="1" dirty="0">
                <a:solidFill>
                  <a:schemeClr val="accent1"/>
                </a:solidFill>
              </a:endParaRPr>
            </a:p>
          </p:txBody>
        </p:sp>
        <p:cxnSp>
          <p:nvCxnSpPr>
            <p:cNvPr id="22" name="Łącznik prosty ze strzałką 21"/>
            <p:cNvCxnSpPr/>
            <p:nvPr/>
          </p:nvCxnSpPr>
          <p:spPr bwMode="auto">
            <a:xfrm flipH="1" flipV="1">
              <a:off x="6549890" y="3756992"/>
              <a:ext cx="1930" cy="685607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rgbClr val="C00000"/>
              </a:solidFill>
              <a:prstDash val="solid"/>
              <a:round/>
              <a:headEnd type="none" w="sm" len="sm"/>
              <a:tailEnd type="triangle"/>
            </a:ln>
            <a:effectLst/>
          </p:spPr>
        </p:cxnSp>
        <p:sp>
          <p:nvSpPr>
            <p:cNvPr id="23" name="Owal 22"/>
            <p:cNvSpPr/>
            <p:nvPr/>
          </p:nvSpPr>
          <p:spPr bwMode="auto">
            <a:xfrm>
              <a:off x="5393911" y="4472416"/>
              <a:ext cx="2315818" cy="805262"/>
            </a:xfrm>
            <a:prstGeom prst="ellipse">
              <a:avLst/>
            </a:prstGeom>
            <a:noFill/>
            <a:ln w="19050" cap="flat" cmpd="sng" algn="ctr">
              <a:solidFill>
                <a:srgbClr val="C00000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pl-PL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endParaRPr>
            </a:p>
          </p:txBody>
        </p:sp>
      </p:grpSp>
    </p:spTree>
  </p:cSld>
  <p:clrMapOvr>
    <a:masterClrMapping/>
  </p:clrMapOvr>
  <p:transition spd="med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2"/>
          <p:cNvSpPr>
            <a:spLocks noGrp="1" noChangeArrowheads="1"/>
          </p:cNvSpPr>
          <p:nvPr>
            <p:ph type="title"/>
          </p:nvPr>
        </p:nvSpPr>
        <p:spPr>
          <a:xfrm>
            <a:off x="2710145" y="2717865"/>
            <a:ext cx="3705927" cy="985653"/>
          </a:xfrm>
          <a:noFill/>
        </p:spPr>
        <p:txBody>
          <a:bodyPr/>
          <a:lstStyle/>
          <a:p>
            <a:pPr eaLnBrk="1" hangingPunct="1"/>
            <a:r>
              <a:rPr lang="pl-PL" b="1" dirty="0" smtClean="0">
                <a:solidFill>
                  <a:srgbClr val="C00000"/>
                </a:solidFill>
              </a:rPr>
              <a:t>Pokolenia</a:t>
            </a:r>
            <a:endParaRPr lang="pl-PL" b="1" dirty="0" smtClean="0">
              <a:solidFill>
                <a:srgbClr val="006600"/>
              </a:solidFill>
            </a:endParaRPr>
          </a:p>
        </p:txBody>
      </p:sp>
      <p:sp>
        <p:nvSpPr>
          <p:cNvPr id="5" name="pole tekstowe 4"/>
          <p:cNvSpPr txBox="1"/>
          <p:nvPr/>
        </p:nvSpPr>
        <p:spPr>
          <a:xfrm>
            <a:off x="546654" y="3800541"/>
            <a:ext cx="3588025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b="1" dirty="0">
                <a:solidFill>
                  <a:srgbClr val="C00000"/>
                </a:solidFill>
              </a:rPr>
              <a:t>Baby </a:t>
            </a:r>
            <a:r>
              <a:rPr lang="pl-PL" b="1" dirty="0" err="1" smtClean="0">
                <a:solidFill>
                  <a:srgbClr val="C00000"/>
                </a:solidFill>
              </a:rPr>
              <a:t>boomers</a:t>
            </a:r>
            <a:endParaRPr lang="pl-PL" b="1" dirty="0" smtClean="0">
              <a:solidFill>
                <a:srgbClr val="C00000"/>
              </a:solidFill>
            </a:endParaRPr>
          </a:p>
          <a:p>
            <a:pPr algn="ctr"/>
            <a:r>
              <a:rPr lang="pl-PL" sz="2000" dirty="0">
                <a:solidFill>
                  <a:srgbClr val="C00000"/>
                </a:solidFill>
              </a:rPr>
              <a:t>p</a:t>
            </a:r>
            <a:r>
              <a:rPr lang="pl-PL" sz="2000" dirty="0" smtClean="0">
                <a:solidFill>
                  <a:srgbClr val="C00000"/>
                </a:solidFill>
              </a:rPr>
              <a:t>owojenny </a:t>
            </a:r>
            <a:r>
              <a:rPr lang="pl-PL" sz="2000" dirty="0">
                <a:solidFill>
                  <a:srgbClr val="C00000"/>
                </a:solidFill>
              </a:rPr>
              <a:t>boom </a:t>
            </a:r>
            <a:r>
              <a:rPr lang="pl-PL" sz="2000" dirty="0" smtClean="0">
                <a:solidFill>
                  <a:srgbClr val="C00000"/>
                </a:solidFill>
              </a:rPr>
              <a:t>demograficzny</a:t>
            </a:r>
          </a:p>
          <a:p>
            <a:pPr algn="ctr"/>
            <a:r>
              <a:rPr lang="pl-PL" sz="2000" dirty="0">
                <a:solidFill>
                  <a:srgbClr val="C00000"/>
                </a:solidFill>
              </a:rPr>
              <a:t>1946 – </a:t>
            </a:r>
            <a:r>
              <a:rPr lang="pl-PL" sz="2000" dirty="0" smtClean="0">
                <a:solidFill>
                  <a:srgbClr val="C00000"/>
                </a:solidFill>
              </a:rPr>
              <a:t>1964</a:t>
            </a:r>
            <a:endParaRPr lang="pl-PL" sz="2000" dirty="0">
              <a:solidFill>
                <a:srgbClr val="C00000"/>
              </a:solidFill>
            </a:endParaRPr>
          </a:p>
        </p:txBody>
      </p:sp>
      <p:sp>
        <p:nvSpPr>
          <p:cNvPr id="11" name="pole tekstowe 10"/>
          <p:cNvSpPr txBox="1"/>
          <p:nvPr/>
        </p:nvSpPr>
        <p:spPr>
          <a:xfrm>
            <a:off x="516837" y="547533"/>
            <a:ext cx="286247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b="1" dirty="0" smtClean="0">
                <a:solidFill>
                  <a:srgbClr val="C00000"/>
                </a:solidFill>
              </a:rPr>
              <a:t>Pokolenie X</a:t>
            </a:r>
          </a:p>
          <a:p>
            <a:pPr algn="ctr"/>
            <a:r>
              <a:rPr lang="pl-PL" sz="2000" dirty="0">
                <a:solidFill>
                  <a:srgbClr val="C00000"/>
                </a:solidFill>
              </a:rPr>
              <a:t>p</a:t>
            </a:r>
            <a:r>
              <a:rPr lang="pl-PL" sz="2000" dirty="0" smtClean="0">
                <a:solidFill>
                  <a:srgbClr val="C00000"/>
                </a:solidFill>
              </a:rPr>
              <a:t>okolenie przełomu ’89</a:t>
            </a:r>
          </a:p>
          <a:p>
            <a:pPr algn="ctr"/>
            <a:r>
              <a:rPr lang="pl-PL" sz="2000" dirty="0">
                <a:solidFill>
                  <a:srgbClr val="C00000"/>
                </a:solidFill>
              </a:rPr>
              <a:t>1965 – 1979 </a:t>
            </a:r>
          </a:p>
        </p:txBody>
      </p:sp>
      <p:sp>
        <p:nvSpPr>
          <p:cNvPr id="12" name="pole tekstowe 11"/>
          <p:cNvSpPr txBox="1"/>
          <p:nvPr/>
        </p:nvSpPr>
        <p:spPr>
          <a:xfrm>
            <a:off x="5519529" y="549969"/>
            <a:ext cx="2961861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b="1" dirty="0" smtClean="0">
                <a:solidFill>
                  <a:srgbClr val="C00000"/>
                </a:solidFill>
              </a:rPr>
              <a:t>Pokolenie Y</a:t>
            </a:r>
          </a:p>
          <a:p>
            <a:pPr algn="ctr"/>
            <a:r>
              <a:rPr lang="pl-PL" sz="2000" dirty="0" err="1" smtClean="0">
                <a:solidFill>
                  <a:srgbClr val="C00000"/>
                </a:solidFill>
              </a:rPr>
              <a:t>Millenialsi</a:t>
            </a:r>
            <a:endParaRPr lang="pl-PL" sz="2000" dirty="0" smtClean="0">
              <a:solidFill>
                <a:srgbClr val="C00000"/>
              </a:solidFill>
            </a:endParaRPr>
          </a:p>
          <a:p>
            <a:pPr algn="ctr"/>
            <a:r>
              <a:rPr lang="pl-PL" sz="2000" dirty="0">
                <a:solidFill>
                  <a:srgbClr val="C00000"/>
                </a:solidFill>
              </a:rPr>
              <a:t>1980 – 1994 </a:t>
            </a:r>
          </a:p>
        </p:txBody>
      </p:sp>
      <p:sp>
        <p:nvSpPr>
          <p:cNvPr id="13" name="pole tekstowe 12"/>
          <p:cNvSpPr txBox="1"/>
          <p:nvPr/>
        </p:nvSpPr>
        <p:spPr>
          <a:xfrm>
            <a:off x="5514926" y="3801780"/>
            <a:ext cx="2961861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b="1" dirty="0" smtClean="0">
                <a:solidFill>
                  <a:srgbClr val="C00000"/>
                </a:solidFill>
              </a:rPr>
              <a:t>Pokolenie Z</a:t>
            </a:r>
          </a:p>
          <a:p>
            <a:pPr algn="ctr"/>
            <a:r>
              <a:rPr lang="pl-PL" sz="2000" dirty="0" err="1" smtClean="0">
                <a:solidFill>
                  <a:srgbClr val="C00000"/>
                </a:solidFill>
              </a:rPr>
              <a:t>iGen</a:t>
            </a:r>
            <a:endParaRPr lang="pl-PL" sz="2000" dirty="0" smtClean="0">
              <a:solidFill>
                <a:srgbClr val="C00000"/>
              </a:solidFill>
            </a:endParaRPr>
          </a:p>
          <a:p>
            <a:pPr algn="ctr"/>
            <a:r>
              <a:rPr lang="pl-PL" sz="2000" dirty="0" smtClean="0">
                <a:solidFill>
                  <a:srgbClr val="C00000"/>
                </a:solidFill>
              </a:rPr>
              <a:t>1995 – 2010</a:t>
            </a:r>
          </a:p>
          <a:p>
            <a:pPr algn="ctr"/>
            <a:endParaRPr lang="pl-PL" sz="2000" dirty="0">
              <a:solidFill>
                <a:srgbClr val="C00000"/>
              </a:solidFill>
            </a:endParaRPr>
          </a:p>
        </p:txBody>
      </p:sp>
      <p:sp>
        <p:nvSpPr>
          <p:cNvPr id="6" name="pole tekstowe 5"/>
          <p:cNvSpPr txBox="1"/>
          <p:nvPr/>
        </p:nvSpPr>
        <p:spPr>
          <a:xfrm>
            <a:off x="1270269" y="4765963"/>
            <a:ext cx="278295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dirty="0"/>
              <a:t>hierarchia</a:t>
            </a:r>
            <a:endParaRPr lang="pl-PL" dirty="0" smtClean="0"/>
          </a:p>
          <a:p>
            <a:r>
              <a:rPr lang="pl-PL" dirty="0" smtClean="0"/>
              <a:t>kolektywizm</a:t>
            </a:r>
            <a:endParaRPr lang="pl-PL" dirty="0"/>
          </a:p>
          <a:p>
            <a:r>
              <a:rPr lang="pl-PL" dirty="0" smtClean="0"/>
              <a:t>relacje</a:t>
            </a:r>
            <a:endParaRPr lang="pl-PL" dirty="0"/>
          </a:p>
          <a:p>
            <a:r>
              <a:rPr lang="pl-PL" dirty="0" smtClean="0"/>
              <a:t>rutyna</a:t>
            </a:r>
            <a:endParaRPr lang="pl-PL" dirty="0"/>
          </a:p>
        </p:txBody>
      </p:sp>
      <p:sp>
        <p:nvSpPr>
          <p:cNvPr id="15" name="pole tekstowe 14"/>
          <p:cNvSpPr txBox="1"/>
          <p:nvPr/>
        </p:nvSpPr>
        <p:spPr>
          <a:xfrm>
            <a:off x="862744" y="1529320"/>
            <a:ext cx="278295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dirty="0"/>
              <a:t>p</a:t>
            </a:r>
            <a:r>
              <a:rPr lang="pl-PL" dirty="0" smtClean="0"/>
              <a:t>ionierzy </a:t>
            </a:r>
            <a:r>
              <a:rPr lang="pl-PL" dirty="0"/>
              <a:t>biznesu</a:t>
            </a:r>
          </a:p>
          <a:p>
            <a:r>
              <a:rPr lang="pl-PL" dirty="0"/>
              <a:t>l</a:t>
            </a:r>
            <a:r>
              <a:rPr lang="pl-PL" dirty="0" smtClean="0"/>
              <a:t>ojalność</a:t>
            </a:r>
            <a:endParaRPr lang="pl-PL" dirty="0"/>
          </a:p>
          <a:p>
            <a:r>
              <a:rPr lang="pl-PL" dirty="0" smtClean="0"/>
              <a:t>współdziałanie</a:t>
            </a:r>
            <a:endParaRPr lang="pl-PL" dirty="0"/>
          </a:p>
          <a:p>
            <a:r>
              <a:rPr lang="pl-PL" dirty="0"/>
              <a:t>k</a:t>
            </a:r>
            <a:r>
              <a:rPr lang="pl-PL" dirty="0" smtClean="0"/>
              <a:t>reatywność </a:t>
            </a:r>
            <a:endParaRPr lang="pl-PL" dirty="0"/>
          </a:p>
        </p:txBody>
      </p:sp>
      <p:sp>
        <p:nvSpPr>
          <p:cNvPr id="7" name="Prostokąt 6"/>
          <p:cNvSpPr/>
          <p:nvPr/>
        </p:nvSpPr>
        <p:spPr>
          <a:xfrm>
            <a:off x="6226867" y="1526688"/>
            <a:ext cx="2246244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dirty="0" smtClean="0"/>
              <a:t>niezależność</a:t>
            </a:r>
            <a:endParaRPr lang="pl-PL" dirty="0"/>
          </a:p>
          <a:p>
            <a:r>
              <a:rPr lang="pl-PL" dirty="0"/>
              <a:t>s</a:t>
            </a:r>
            <a:r>
              <a:rPr lang="pl-PL" dirty="0" smtClean="0"/>
              <a:t>amorealizacja</a:t>
            </a:r>
            <a:endParaRPr lang="pl-PL" dirty="0"/>
          </a:p>
          <a:p>
            <a:r>
              <a:rPr lang="pl-PL" dirty="0" smtClean="0"/>
              <a:t>mobilność</a:t>
            </a:r>
            <a:endParaRPr lang="pl-PL" dirty="0"/>
          </a:p>
          <a:p>
            <a:r>
              <a:rPr lang="pl-PL" dirty="0"/>
              <a:t>p</a:t>
            </a:r>
            <a:r>
              <a:rPr lang="pl-PL" dirty="0" smtClean="0"/>
              <a:t>artnerstwo</a:t>
            </a:r>
            <a:endParaRPr lang="pl-PL" dirty="0"/>
          </a:p>
        </p:txBody>
      </p:sp>
      <p:sp>
        <p:nvSpPr>
          <p:cNvPr id="10" name="Prostokąt 9"/>
          <p:cNvSpPr/>
          <p:nvPr/>
        </p:nvSpPr>
        <p:spPr>
          <a:xfrm>
            <a:off x="5893260" y="4765963"/>
            <a:ext cx="3011558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dirty="0"/>
              <a:t>w</a:t>
            </a:r>
            <a:r>
              <a:rPr lang="pl-PL" dirty="0" smtClean="0"/>
              <a:t>ielowymiarowość</a:t>
            </a:r>
            <a:endParaRPr lang="pl-PL" dirty="0"/>
          </a:p>
          <a:p>
            <a:r>
              <a:rPr lang="pl-PL" dirty="0"/>
              <a:t>w</a:t>
            </a:r>
            <a:r>
              <a:rPr lang="pl-PL" dirty="0" smtClean="0"/>
              <a:t>ielozadaniowość</a:t>
            </a:r>
            <a:endParaRPr lang="pl-PL" dirty="0"/>
          </a:p>
          <a:p>
            <a:r>
              <a:rPr lang="pl-PL" dirty="0" smtClean="0"/>
              <a:t>różnorodność</a:t>
            </a:r>
            <a:endParaRPr lang="pl-PL" dirty="0"/>
          </a:p>
          <a:p>
            <a:r>
              <a:rPr lang="pl-PL" dirty="0"/>
              <a:t>n</a:t>
            </a:r>
            <a:r>
              <a:rPr lang="pl-PL" dirty="0" smtClean="0"/>
              <a:t>ieprzewidywalność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686932291"/>
      </p:ext>
    </p:extLst>
  </p:cSld>
  <p:clrMapOvr>
    <a:masterClrMapping/>
  </p:clrMapOvr>
  <p:transition spd="med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15" grpId="0"/>
      <p:bldP spid="7" grpId="0"/>
      <p:bldP spid="1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2"/>
          <p:cNvSpPr txBox="1">
            <a:spLocks noChangeArrowheads="1"/>
          </p:cNvSpPr>
          <p:nvPr/>
        </p:nvSpPr>
        <p:spPr bwMode="auto">
          <a:xfrm>
            <a:off x="248745" y="97639"/>
            <a:ext cx="8589962" cy="577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defRPr>
            </a:lvl9pPr>
          </a:lstStyle>
          <a:p>
            <a:pPr eaLnBrk="1" hangingPunct="1">
              <a:lnSpc>
                <a:spcPct val="130000"/>
              </a:lnSpc>
            </a:pPr>
            <a:r>
              <a:rPr lang="pl-PL" altLang="pl-PL" sz="2800" b="1" kern="0" dirty="0">
                <a:solidFill>
                  <a:srgbClr val="006600"/>
                </a:solidFill>
                <a:effectLst/>
              </a:rPr>
              <a:t>C</a:t>
            </a:r>
            <a:r>
              <a:rPr lang="pl-PL" altLang="pl-PL" sz="2800" b="1" kern="0" dirty="0" smtClean="0">
                <a:solidFill>
                  <a:srgbClr val="006600"/>
                </a:solidFill>
                <a:effectLst/>
              </a:rPr>
              <a:t>ykl życia człowieka a POKOLENIA</a:t>
            </a:r>
          </a:p>
        </p:txBody>
      </p:sp>
      <p:sp>
        <p:nvSpPr>
          <p:cNvPr id="15" name="Freeform 5"/>
          <p:cNvSpPr>
            <a:spLocks/>
          </p:cNvSpPr>
          <p:nvPr/>
        </p:nvSpPr>
        <p:spPr bwMode="auto">
          <a:xfrm>
            <a:off x="497732" y="3212930"/>
            <a:ext cx="8319123" cy="2963838"/>
          </a:xfrm>
          <a:custGeom>
            <a:avLst/>
            <a:gdLst>
              <a:gd name="T0" fmla="*/ 0 w 6765"/>
              <a:gd name="T1" fmla="*/ 509 h 2735"/>
              <a:gd name="T2" fmla="*/ 35 w 6765"/>
              <a:gd name="T3" fmla="*/ 532 h 2735"/>
              <a:gd name="T4" fmla="*/ 148 w 6765"/>
              <a:gd name="T5" fmla="*/ 561 h 2735"/>
              <a:gd name="T6" fmla="*/ 244 w 6765"/>
              <a:gd name="T7" fmla="*/ 570 h 2735"/>
              <a:gd name="T8" fmla="*/ 333 w 6765"/>
              <a:gd name="T9" fmla="*/ 573 h 2735"/>
              <a:gd name="T10" fmla="*/ 446 w 6765"/>
              <a:gd name="T11" fmla="*/ 567 h 2735"/>
              <a:gd name="T12" fmla="*/ 517 w 6765"/>
              <a:gd name="T13" fmla="*/ 554 h 2735"/>
              <a:gd name="T14" fmla="*/ 601 w 6765"/>
              <a:gd name="T15" fmla="*/ 529 h 2735"/>
              <a:gd name="T16" fmla="*/ 713 w 6765"/>
              <a:gd name="T17" fmla="*/ 468 h 2735"/>
              <a:gd name="T18" fmla="*/ 790 w 6765"/>
              <a:gd name="T19" fmla="*/ 419 h 2735"/>
              <a:gd name="T20" fmla="*/ 880 w 6765"/>
              <a:gd name="T21" fmla="*/ 356 h 2735"/>
              <a:gd name="T22" fmla="*/ 981 w 6765"/>
              <a:gd name="T23" fmla="*/ 249 h 2735"/>
              <a:gd name="T24" fmla="*/ 1123 w 6765"/>
              <a:gd name="T25" fmla="*/ 135 h 2735"/>
              <a:gd name="T26" fmla="*/ 1307 w 6765"/>
              <a:gd name="T27" fmla="*/ 55 h 2735"/>
              <a:gd name="T28" fmla="*/ 1564 w 6765"/>
              <a:gd name="T29" fmla="*/ 8 h 2735"/>
              <a:gd name="T30" fmla="*/ 1742 w 6765"/>
              <a:gd name="T31" fmla="*/ 3 h 2735"/>
              <a:gd name="T32" fmla="*/ 1980 w 6765"/>
              <a:gd name="T33" fmla="*/ 14 h 2735"/>
              <a:gd name="T34" fmla="*/ 2187 w 6765"/>
              <a:gd name="T35" fmla="*/ 36 h 2735"/>
              <a:gd name="T36" fmla="*/ 2342 w 6765"/>
              <a:gd name="T37" fmla="*/ 61 h 2735"/>
              <a:gd name="T38" fmla="*/ 2515 w 6765"/>
              <a:gd name="T39" fmla="*/ 87 h 2735"/>
              <a:gd name="T40" fmla="*/ 2681 w 6765"/>
              <a:gd name="T41" fmla="*/ 115 h 2735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</a:gdLst>
            <a:ahLst/>
            <a:cxnLst>
              <a:cxn ang="T42">
                <a:pos x="T0" y="T1"/>
              </a:cxn>
              <a:cxn ang="T43">
                <a:pos x="T2" y="T3"/>
              </a:cxn>
              <a:cxn ang="T44">
                <a:pos x="T4" y="T5"/>
              </a:cxn>
              <a:cxn ang="T45">
                <a:pos x="T6" y="T7"/>
              </a:cxn>
              <a:cxn ang="T46">
                <a:pos x="T8" y="T9"/>
              </a:cxn>
              <a:cxn ang="T47">
                <a:pos x="T10" y="T11"/>
              </a:cxn>
              <a:cxn ang="T48">
                <a:pos x="T12" y="T13"/>
              </a:cxn>
              <a:cxn ang="T49">
                <a:pos x="T14" y="T15"/>
              </a:cxn>
              <a:cxn ang="T50">
                <a:pos x="T16" y="T17"/>
              </a:cxn>
              <a:cxn ang="T51">
                <a:pos x="T18" y="T19"/>
              </a:cxn>
              <a:cxn ang="T52">
                <a:pos x="T20" y="T21"/>
              </a:cxn>
              <a:cxn ang="T53">
                <a:pos x="T22" y="T23"/>
              </a:cxn>
              <a:cxn ang="T54">
                <a:pos x="T24" y="T25"/>
              </a:cxn>
              <a:cxn ang="T55">
                <a:pos x="T26" y="T27"/>
              </a:cxn>
              <a:cxn ang="T56">
                <a:pos x="T28" y="T29"/>
              </a:cxn>
              <a:cxn ang="T57">
                <a:pos x="T30" y="T31"/>
              </a:cxn>
              <a:cxn ang="T58">
                <a:pos x="T32" y="T33"/>
              </a:cxn>
              <a:cxn ang="T59">
                <a:pos x="T34" y="T35"/>
              </a:cxn>
              <a:cxn ang="T60">
                <a:pos x="T36" y="T37"/>
              </a:cxn>
              <a:cxn ang="T61">
                <a:pos x="T38" y="T39"/>
              </a:cxn>
              <a:cxn ang="T62">
                <a:pos x="T40" y="T41"/>
              </a:cxn>
            </a:cxnLst>
            <a:rect l="0" t="0" r="r" b="b"/>
            <a:pathLst>
              <a:path w="6765" h="2735">
                <a:moveTo>
                  <a:pt x="0" y="2428"/>
                </a:moveTo>
                <a:cubicBezTo>
                  <a:pt x="15" y="2446"/>
                  <a:pt x="28" y="2496"/>
                  <a:pt x="90" y="2537"/>
                </a:cubicBezTo>
                <a:cubicBezTo>
                  <a:pt x="152" y="2578"/>
                  <a:pt x="288" y="2642"/>
                  <a:pt x="375" y="2672"/>
                </a:cubicBezTo>
                <a:cubicBezTo>
                  <a:pt x="462" y="2702"/>
                  <a:pt x="537" y="2707"/>
                  <a:pt x="615" y="2717"/>
                </a:cubicBezTo>
                <a:cubicBezTo>
                  <a:pt x="693" y="2727"/>
                  <a:pt x="755" y="2735"/>
                  <a:pt x="840" y="2732"/>
                </a:cubicBezTo>
                <a:cubicBezTo>
                  <a:pt x="925" y="2729"/>
                  <a:pt x="1048" y="2717"/>
                  <a:pt x="1125" y="2702"/>
                </a:cubicBezTo>
                <a:cubicBezTo>
                  <a:pt x="1202" y="2687"/>
                  <a:pt x="1240" y="2672"/>
                  <a:pt x="1305" y="2642"/>
                </a:cubicBezTo>
                <a:cubicBezTo>
                  <a:pt x="1370" y="2612"/>
                  <a:pt x="1433" y="2591"/>
                  <a:pt x="1515" y="2523"/>
                </a:cubicBezTo>
                <a:cubicBezTo>
                  <a:pt x="1597" y="2455"/>
                  <a:pt x="1720" y="2322"/>
                  <a:pt x="1800" y="2234"/>
                </a:cubicBezTo>
                <a:cubicBezTo>
                  <a:pt x="1880" y="2147"/>
                  <a:pt x="1925" y="2088"/>
                  <a:pt x="1995" y="1998"/>
                </a:cubicBezTo>
                <a:cubicBezTo>
                  <a:pt x="2065" y="1908"/>
                  <a:pt x="2140" y="1831"/>
                  <a:pt x="2220" y="1696"/>
                </a:cubicBezTo>
                <a:cubicBezTo>
                  <a:pt x="2300" y="1561"/>
                  <a:pt x="2372" y="1362"/>
                  <a:pt x="2475" y="1187"/>
                </a:cubicBezTo>
                <a:cubicBezTo>
                  <a:pt x="2578" y="1012"/>
                  <a:pt x="2697" y="799"/>
                  <a:pt x="2835" y="645"/>
                </a:cubicBezTo>
                <a:cubicBezTo>
                  <a:pt x="2973" y="491"/>
                  <a:pt x="3115" y="365"/>
                  <a:pt x="3300" y="264"/>
                </a:cubicBezTo>
                <a:cubicBezTo>
                  <a:pt x="3485" y="164"/>
                  <a:pt x="3763" y="82"/>
                  <a:pt x="3945" y="41"/>
                </a:cubicBezTo>
                <a:cubicBezTo>
                  <a:pt x="4127" y="0"/>
                  <a:pt x="4220" y="11"/>
                  <a:pt x="4395" y="15"/>
                </a:cubicBezTo>
                <a:cubicBezTo>
                  <a:pt x="4570" y="19"/>
                  <a:pt x="4808" y="42"/>
                  <a:pt x="4995" y="68"/>
                </a:cubicBezTo>
                <a:cubicBezTo>
                  <a:pt x="5182" y="94"/>
                  <a:pt x="5367" y="135"/>
                  <a:pt x="5520" y="173"/>
                </a:cubicBezTo>
                <a:cubicBezTo>
                  <a:pt x="5673" y="211"/>
                  <a:pt x="5773" y="253"/>
                  <a:pt x="5910" y="293"/>
                </a:cubicBezTo>
                <a:cubicBezTo>
                  <a:pt x="6047" y="333"/>
                  <a:pt x="6202" y="371"/>
                  <a:pt x="6345" y="413"/>
                </a:cubicBezTo>
                <a:cubicBezTo>
                  <a:pt x="6488" y="455"/>
                  <a:pt x="6678" y="520"/>
                  <a:pt x="6765" y="548"/>
                </a:cubicBezTo>
              </a:path>
            </a:pathLst>
          </a:custGeom>
          <a:noFill/>
          <a:ln w="19050">
            <a:solidFill>
              <a:srgbClr val="000000"/>
            </a:solidFill>
            <a:round/>
            <a:headEnd type="non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pl-PL"/>
          </a:p>
        </p:txBody>
      </p:sp>
      <p:sp>
        <p:nvSpPr>
          <p:cNvPr id="24" name="Line 8"/>
          <p:cNvSpPr>
            <a:spLocks noChangeShapeType="1"/>
          </p:cNvSpPr>
          <p:nvPr/>
        </p:nvSpPr>
        <p:spPr bwMode="auto">
          <a:xfrm>
            <a:off x="1513415" y="5776422"/>
            <a:ext cx="0" cy="18239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l-PL"/>
          </a:p>
        </p:txBody>
      </p:sp>
      <p:sp>
        <p:nvSpPr>
          <p:cNvPr id="25" name="Line 9"/>
          <p:cNvSpPr>
            <a:spLocks noChangeShapeType="1"/>
          </p:cNvSpPr>
          <p:nvPr/>
        </p:nvSpPr>
        <p:spPr bwMode="auto">
          <a:xfrm>
            <a:off x="2507893" y="5776422"/>
            <a:ext cx="0" cy="18239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l-PL"/>
          </a:p>
        </p:txBody>
      </p:sp>
      <p:sp>
        <p:nvSpPr>
          <p:cNvPr id="26" name="Line 10"/>
          <p:cNvSpPr>
            <a:spLocks noChangeShapeType="1"/>
          </p:cNvSpPr>
          <p:nvPr/>
        </p:nvSpPr>
        <p:spPr bwMode="auto">
          <a:xfrm>
            <a:off x="3517438" y="5776422"/>
            <a:ext cx="0" cy="18239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l-PL"/>
          </a:p>
        </p:txBody>
      </p:sp>
      <p:sp>
        <p:nvSpPr>
          <p:cNvPr id="27" name="Line 11"/>
          <p:cNvSpPr>
            <a:spLocks noChangeShapeType="1"/>
          </p:cNvSpPr>
          <p:nvPr/>
        </p:nvSpPr>
        <p:spPr bwMode="auto">
          <a:xfrm>
            <a:off x="4543726" y="5778246"/>
            <a:ext cx="0" cy="18239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l-PL"/>
          </a:p>
        </p:txBody>
      </p:sp>
      <p:sp>
        <p:nvSpPr>
          <p:cNvPr id="28" name="Line 12"/>
          <p:cNvSpPr>
            <a:spLocks noChangeShapeType="1"/>
          </p:cNvSpPr>
          <p:nvPr/>
        </p:nvSpPr>
        <p:spPr bwMode="auto">
          <a:xfrm>
            <a:off x="5536529" y="5778246"/>
            <a:ext cx="0" cy="18239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l-PL"/>
          </a:p>
        </p:txBody>
      </p:sp>
      <p:sp>
        <p:nvSpPr>
          <p:cNvPr id="29" name="Line 13"/>
          <p:cNvSpPr>
            <a:spLocks noChangeShapeType="1"/>
          </p:cNvSpPr>
          <p:nvPr/>
        </p:nvSpPr>
        <p:spPr bwMode="auto">
          <a:xfrm>
            <a:off x="6546074" y="5776422"/>
            <a:ext cx="0" cy="18239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l-PL"/>
          </a:p>
        </p:txBody>
      </p:sp>
      <p:sp>
        <p:nvSpPr>
          <p:cNvPr id="30" name="Line 14"/>
          <p:cNvSpPr>
            <a:spLocks noChangeShapeType="1"/>
          </p:cNvSpPr>
          <p:nvPr/>
        </p:nvSpPr>
        <p:spPr bwMode="auto">
          <a:xfrm>
            <a:off x="7555620" y="5776422"/>
            <a:ext cx="0" cy="18239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l-PL"/>
          </a:p>
        </p:txBody>
      </p:sp>
      <p:sp>
        <p:nvSpPr>
          <p:cNvPr id="31" name="Line 15"/>
          <p:cNvSpPr>
            <a:spLocks noChangeShapeType="1"/>
          </p:cNvSpPr>
          <p:nvPr/>
        </p:nvSpPr>
        <p:spPr bwMode="auto">
          <a:xfrm>
            <a:off x="8550098" y="5776422"/>
            <a:ext cx="0" cy="18239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l-PL"/>
          </a:p>
        </p:txBody>
      </p:sp>
      <p:sp>
        <p:nvSpPr>
          <p:cNvPr id="32" name="Text Box 16"/>
          <p:cNvSpPr txBox="1">
            <a:spLocks noChangeArrowheads="1"/>
          </p:cNvSpPr>
          <p:nvPr/>
        </p:nvSpPr>
        <p:spPr bwMode="auto">
          <a:xfrm>
            <a:off x="1473385" y="5962460"/>
            <a:ext cx="294660" cy="3082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pl-PL" altLang="pl-PL" sz="1600">
                <a:solidFill>
                  <a:srgbClr val="990000"/>
                </a:solidFill>
              </a:rPr>
              <a:t>10</a:t>
            </a:r>
            <a:endParaRPr lang="pl-PL" altLang="pl-PL" sz="3600">
              <a:solidFill>
                <a:srgbClr val="990000"/>
              </a:solidFill>
            </a:endParaRPr>
          </a:p>
        </p:txBody>
      </p:sp>
      <p:sp>
        <p:nvSpPr>
          <p:cNvPr id="33" name="Text Box 17"/>
          <p:cNvSpPr txBox="1">
            <a:spLocks noChangeArrowheads="1"/>
          </p:cNvSpPr>
          <p:nvPr/>
        </p:nvSpPr>
        <p:spPr bwMode="auto">
          <a:xfrm>
            <a:off x="2451121" y="5962460"/>
            <a:ext cx="294660" cy="3082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pl-PL" altLang="pl-PL" sz="1600">
                <a:solidFill>
                  <a:srgbClr val="990000"/>
                </a:solidFill>
              </a:rPr>
              <a:t>20</a:t>
            </a:r>
          </a:p>
        </p:txBody>
      </p:sp>
      <p:sp>
        <p:nvSpPr>
          <p:cNvPr id="34" name="Text Box 18"/>
          <p:cNvSpPr txBox="1">
            <a:spLocks noChangeArrowheads="1"/>
          </p:cNvSpPr>
          <p:nvPr/>
        </p:nvSpPr>
        <p:spPr bwMode="auto">
          <a:xfrm>
            <a:off x="3447273" y="5962460"/>
            <a:ext cx="294660" cy="3082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pl-PL" altLang="pl-PL" sz="1600">
                <a:solidFill>
                  <a:srgbClr val="990000"/>
                </a:solidFill>
              </a:rPr>
              <a:t>30</a:t>
            </a:r>
            <a:endParaRPr lang="pl-PL" altLang="pl-PL" sz="3600">
              <a:solidFill>
                <a:srgbClr val="990000"/>
              </a:solidFill>
            </a:endParaRPr>
          </a:p>
        </p:txBody>
      </p:sp>
      <p:sp>
        <p:nvSpPr>
          <p:cNvPr id="35" name="Text Box 19"/>
          <p:cNvSpPr txBox="1">
            <a:spLocks noChangeArrowheads="1"/>
          </p:cNvSpPr>
          <p:nvPr/>
        </p:nvSpPr>
        <p:spPr bwMode="auto">
          <a:xfrm>
            <a:off x="4461841" y="5962460"/>
            <a:ext cx="294660" cy="3082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pl-PL" altLang="pl-PL" sz="1600">
                <a:solidFill>
                  <a:srgbClr val="990000"/>
                </a:solidFill>
              </a:rPr>
              <a:t>40</a:t>
            </a:r>
            <a:endParaRPr lang="pl-PL" altLang="pl-PL" sz="3600">
              <a:solidFill>
                <a:srgbClr val="990000"/>
              </a:solidFill>
            </a:endParaRPr>
          </a:p>
        </p:txBody>
      </p:sp>
      <p:sp>
        <p:nvSpPr>
          <p:cNvPr id="36" name="Text Box 20"/>
          <p:cNvSpPr txBox="1">
            <a:spLocks noChangeArrowheads="1"/>
          </p:cNvSpPr>
          <p:nvPr/>
        </p:nvSpPr>
        <p:spPr bwMode="auto">
          <a:xfrm>
            <a:off x="5476409" y="5962460"/>
            <a:ext cx="294660" cy="3082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pl-PL" altLang="pl-PL" sz="1600">
                <a:solidFill>
                  <a:srgbClr val="990000"/>
                </a:solidFill>
              </a:rPr>
              <a:t>50</a:t>
            </a:r>
            <a:endParaRPr lang="pl-PL" altLang="pl-PL" sz="3600">
              <a:solidFill>
                <a:srgbClr val="990000"/>
              </a:solidFill>
            </a:endParaRPr>
          </a:p>
        </p:txBody>
      </p:sp>
      <p:sp>
        <p:nvSpPr>
          <p:cNvPr id="37" name="Text Box 21"/>
          <p:cNvSpPr txBox="1">
            <a:spLocks noChangeArrowheads="1"/>
          </p:cNvSpPr>
          <p:nvPr/>
        </p:nvSpPr>
        <p:spPr bwMode="auto">
          <a:xfrm>
            <a:off x="6527810" y="5962460"/>
            <a:ext cx="294660" cy="3082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pl-PL" altLang="pl-PL" sz="1600">
                <a:solidFill>
                  <a:srgbClr val="990000"/>
                </a:solidFill>
              </a:rPr>
              <a:t>60</a:t>
            </a:r>
          </a:p>
        </p:txBody>
      </p:sp>
      <p:sp>
        <p:nvSpPr>
          <p:cNvPr id="38" name="Text Box 22"/>
          <p:cNvSpPr txBox="1">
            <a:spLocks noChangeArrowheads="1"/>
          </p:cNvSpPr>
          <p:nvPr/>
        </p:nvSpPr>
        <p:spPr bwMode="auto">
          <a:xfrm>
            <a:off x="7523653" y="5962460"/>
            <a:ext cx="294660" cy="3082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pl-PL" altLang="pl-PL" sz="1600">
                <a:solidFill>
                  <a:srgbClr val="990000"/>
                </a:solidFill>
              </a:rPr>
              <a:t>70</a:t>
            </a:r>
          </a:p>
        </p:txBody>
      </p:sp>
      <p:sp>
        <p:nvSpPr>
          <p:cNvPr id="39" name="Text Box 23"/>
          <p:cNvSpPr txBox="1">
            <a:spLocks noChangeArrowheads="1"/>
          </p:cNvSpPr>
          <p:nvPr/>
        </p:nvSpPr>
        <p:spPr bwMode="auto">
          <a:xfrm>
            <a:off x="8500023" y="5962460"/>
            <a:ext cx="296334" cy="3082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pl-PL" altLang="pl-PL" sz="1600" dirty="0">
                <a:solidFill>
                  <a:srgbClr val="990000"/>
                </a:solidFill>
              </a:rPr>
              <a:t>80</a:t>
            </a:r>
          </a:p>
        </p:txBody>
      </p:sp>
      <p:grpSp>
        <p:nvGrpSpPr>
          <p:cNvPr id="5" name="Grupa 4"/>
          <p:cNvGrpSpPr/>
          <p:nvPr/>
        </p:nvGrpSpPr>
        <p:grpSpPr>
          <a:xfrm>
            <a:off x="224019" y="1422150"/>
            <a:ext cx="8919981" cy="5199940"/>
            <a:chOff x="224019" y="1422150"/>
            <a:chExt cx="8919981" cy="5199940"/>
          </a:xfrm>
        </p:grpSpPr>
        <p:sp>
          <p:nvSpPr>
            <p:cNvPr id="22" name="Line 6"/>
            <p:cNvSpPr>
              <a:spLocks noChangeShapeType="1"/>
            </p:cNvSpPr>
            <p:nvPr/>
          </p:nvSpPr>
          <p:spPr bwMode="auto">
            <a:xfrm rot="10800000">
              <a:off x="497733" y="1422150"/>
              <a:ext cx="0" cy="519994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pl-PL"/>
            </a:p>
          </p:txBody>
        </p:sp>
        <p:sp>
          <p:nvSpPr>
            <p:cNvPr id="23" name="Line 7"/>
            <p:cNvSpPr>
              <a:spLocks noChangeShapeType="1"/>
            </p:cNvSpPr>
            <p:nvPr/>
          </p:nvSpPr>
          <p:spPr bwMode="auto">
            <a:xfrm>
              <a:off x="516822" y="5873089"/>
              <a:ext cx="8540119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pl-PL"/>
            </a:p>
          </p:txBody>
        </p:sp>
        <p:sp>
          <p:nvSpPr>
            <p:cNvPr id="53" name="Text Box 50"/>
            <p:cNvSpPr txBox="1">
              <a:spLocks noChangeArrowheads="1"/>
            </p:cNvSpPr>
            <p:nvPr/>
          </p:nvSpPr>
          <p:spPr bwMode="auto">
            <a:xfrm flipH="1" flipV="1">
              <a:off x="224019" y="1493904"/>
              <a:ext cx="304705" cy="133327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eaVert"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pl-PL" altLang="pl-PL" sz="2000" dirty="0">
                  <a:solidFill>
                    <a:srgbClr val="000066"/>
                  </a:solidFill>
                </a:rPr>
                <a:t>Dochód</a:t>
              </a:r>
            </a:p>
          </p:txBody>
        </p:sp>
        <p:sp>
          <p:nvSpPr>
            <p:cNvPr id="54" name="Text Box 51"/>
            <p:cNvSpPr txBox="1">
              <a:spLocks noChangeArrowheads="1"/>
            </p:cNvSpPr>
            <p:nvPr/>
          </p:nvSpPr>
          <p:spPr bwMode="auto">
            <a:xfrm>
              <a:off x="8431227" y="5528140"/>
              <a:ext cx="712773" cy="3265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pl-PL" altLang="pl-PL" sz="2000" dirty="0" smtClean="0">
                  <a:solidFill>
                    <a:srgbClr val="000066"/>
                  </a:solidFill>
                </a:rPr>
                <a:t>Wiek</a:t>
              </a:r>
              <a:endParaRPr lang="pl-PL" altLang="pl-PL" sz="4400" dirty="0">
                <a:solidFill>
                  <a:srgbClr val="000066"/>
                </a:solidFill>
              </a:endParaRPr>
            </a:p>
          </p:txBody>
        </p:sp>
      </p:grpSp>
      <p:sp>
        <p:nvSpPr>
          <p:cNvPr id="67" name="Text Box 45"/>
          <p:cNvSpPr txBox="1">
            <a:spLocks noChangeArrowheads="1"/>
          </p:cNvSpPr>
          <p:nvPr/>
        </p:nvSpPr>
        <p:spPr bwMode="auto">
          <a:xfrm>
            <a:off x="1773221" y="3281183"/>
            <a:ext cx="1871503" cy="13014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pl-PL" altLang="pl-PL" sz="2000" b="1" dirty="0" smtClean="0">
                <a:solidFill>
                  <a:srgbClr val="A50021"/>
                </a:solidFill>
              </a:rPr>
              <a:t>Pokolenie Z</a:t>
            </a:r>
          </a:p>
          <a:p>
            <a:pPr marL="342900" indent="-342900" algn="ctr">
              <a:spcBef>
                <a:spcPct val="0"/>
              </a:spcBef>
            </a:pPr>
            <a:r>
              <a:rPr lang="pl-PL" altLang="pl-PL" sz="2000" dirty="0">
                <a:solidFill>
                  <a:srgbClr val="000066"/>
                </a:solidFill>
              </a:rPr>
              <a:t>w</a:t>
            </a:r>
            <a:r>
              <a:rPr lang="pl-PL" altLang="pl-PL" sz="2000" dirty="0" smtClean="0">
                <a:solidFill>
                  <a:srgbClr val="000066"/>
                </a:solidFill>
              </a:rPr>
              <a:t>chodzi na rynek pracy</a:t>
            </a:r>
          </a:p>
          <a:p>
            <a:pPr marL="342900" indent="-342900" algn="ctr">
              <a:spcBef>
                <a:spcPct val="0"/>
              </a:spcBef>
            </a:pPr>
            <a:r>
              <a:rPr lang="pl-PL" altLang="pl-PL" sz="2000" dirty="0" smtClean="0">
                <a:solidFill>
                  <a:srgbClr val="000066"/>
                </a:solidFill>
              </a:rPr>
              <a:t>niepewność</a:t>
            </a:r>
          </a:p>
          <a:p>
            <a:pPr>
              <a:spcBef>
                <a:spcPct val="0"/>
              </a:spcBef>
              <a:buFontTx/>
              <a:buNone/>
            </a:pPr>
            <a:endParaRPr lang="pl-PL" altLang="pl-PL" sz="2000" dirty="0" smtClean="0">
              <a:solidFill>
                <a:srgbClr val="000066"/>
              </a:solidFill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pl-PL" altLang="pl-PL" sz="2000" dirty="0" smtClean="0">
                <a:solidFill>
                  <a:srgbClr val="000066"/>
                </a:solidFill>
              </a:rPr>
              <a:t> </a:t>
            </a:r>
            <a:r>
              <a:rPr lang="pl-PL" altLang="pl-PL" sz="2000" dirty="0">
                <a:solidFill>
                  <a:srgbClr val="000066"/>
                </a:solidFill>
              </a:rPr>
              <a:t/>
            </a:r>
            <a:br>
              <a:rPr lang="pl-PL" altLang="pl-PL" sz="2000" dirty="0">
                <a:solidFill>
                  <a:srgbClr val="000066"/>
                </a:solidFill>
              </a:rPr>
            </a:br>
            <a:r>
              <a:rPr lang="pl-PL" altLang="pl-PL" sz="2000" dirty="0">
                <a:solidFill>
                  <a:srgbClr val="000066"/>
                </a:solidFill>
              </a:rPr>
              <a:t> </a:t>
            </a:r>
            <a:endParaRPr lang="pl-PL" altLang="pl-PL" sz="4400" dirty="0">
              <a:solidFill>
                <a:srgbClr val="000066"/>
              </a:solidFill>
            </a:endParaRPr>
          </a:p>
        </p:txBody>
      </p:sp>
      <p:sp>
        <p:nvSpPr>
          <p:cNvPr id="68" name="Text Box 45"/>
          <p:cNvSpPr txBox="1">
            <a:spLocks noChangeArrowheads="1"/>
          </p:cNvSpPr>
          <p:nvPr/>
        </p:nvSpPr>
        <p:spPr bwMode="auto">
          <a:xfrm>
            <a:off x="3287436" y="1874777"/>
            <a:ext cx="2276397" cy="11573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None/>
            </a:pPr>
            <a:r>
              <a:rPr lang="pl-PL" altLang="pl-PL" sz="2000" b="1" dirty="0" smtClean="0">
                <a:solidFill>
                  <a:srgbClr val="A50021"/>
                </a:solidFill>
              </a:rPr>
              <a:t>    Pokolenie Y</a:t>
            </a:r>
          </a:p>
          <a:p>
            <a:pPr marL="342900" indent="-342900">
              <a:spcBef>
                <a:spcPct val="0"/>
              </a:spcBef>
            </a:pPr>
            <a:r>
              <a:rPr lang="pl-PL" altLang="pl-PL" sz="2000" dirty="0">
                <a:solidFill>
                  <a:srgbClr val="000066"/>
                </a:solidFill>
              </a:rPr>
              <a:t>f</a:t>
            </a:r>
            <a:r>
              <a:rPr lang="pl-PL" altLang="pl-PL" sz="2000" dirty="0" smtClean="0">
                <a:solidFill>
                  <a:srgbClr val="000066"/>
                </a:solidFill>
              </a:rPr>
              <a:t>aza wzrostu</a:t>
            </a:r>
          </a:p>
          <a:p>
            <a:pPr marL="342900" indent="-342900">
              <a:spcBef>
                <a:spcPct val="0"/>
              </a:spcBef>
            </a:pPr>
            <a:r>
              <a:rPr lang="pl-PL" altLang="pl-PL" sz="2000" dirty="0">
                <a:solidFill>
                  <a:srgbClr val="000066"/>
                </a:solidFill>
              </a:rPr>
              <a:t>r</a:t>
            </a:r>
            <a:r>
              <a:rPr lang="pl-PL" altLang="pl-PL" sz="2000" dirty="0" smtClean="0">
                <a:solidFill>
                  <a:srgbClr val="000066"/>
                </a:solidFill>
              </a:rPr>
              <a:t>ozwój kariery</a:t>
            </a:r>
          </a:p>
          <a:p>
            <a:pPr marL="342900" indent="-342900">
              <a:spcBef>
                <a:spcPct val="0"/>
              </a:spcBef>
            </a:pPr>
            <a:r>
              <a:rPr lang="pl-PL" altLang="pl-PL" sz="2000" dirty="0" smtClean="0">
                <a:solidFill>
                  <a:srgbClr val="000066"/>
                </a:solidFill>
              </a:rPr>
              <a:t> dynamika życia prywatnego </a:t>
            </a:r>
            <a:r>
              <a:rPr lang="pl-PL" altLang="pl-PL" sz="2000" dirty="0">
                <a:solidFill>
                  <a:srgbClr val="000066"/>
                </a:solidFill>
              </a:rPr>
              <a:t/>
            </a:r>
            <a:br>
              <a:rPr lang="pl-PL" altLang="pl-PL" sz="2000" dirty="0">
                <a:solidFill>
                  <a:srgbClr val="000066"/>
                </a:solidFill>
              </a:rPr>
            </a:br>
            <a:r>
              <a:rPr lang="pl-PL" altLang="pl-PL" sz="2000" dirty="0">
                <a:solidFill>
                  <a:srgbClr val="000066"/>
                </a:solidFill>
              </a:rPr>
              <a:t> </a:t>
            </a:r>
            <a:endParaRPr lang="pl-PL" altLang="pl-PL" sz="4400" dirty="0">
              <a:solidFill>
                <a:srgbClr val="000066"/>
              </a:solidFill>
            </a:endParaRPr>
          </a:p>
        </p:txBody>
      </p:sp>
      <p:sp>
        <p:nvSpPr>
          <p:cNvPr id="69" name="Text Box 45"/>
          <p:cNvSpPr txBox="1">
            <a:spLocks noChangeArrowheads="1"/>
          </p:cNvSpPr>
          <p:nvPr/>
        </p:nvSpPr>
        <p:spPr bwMode="auto">
          <a:xfrm>
            <a:off x="4885708" y="784059"/>
            <a:ext cx="3264765" cy="1788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pl-PL" altLang="pl-PL" sz="2000" b="1" dirty="0" smtClean="0">
                <a:solidFill>
                  <a:srgbClr val="A50021"/>
                </a:solidFill>
              </a:rPr>
              <a:t>    Pokolenie X</a:t>
            </a:r>
          </a:p>
          <a:p>
            <a:pPr marL="342900" indent="-342900">
              <a:spcBef>
                <a:spcPct val="0"/>
              </a:spcBef>
            </a:pPr>
            <a:r>
              <a:rPr lang="pl-PL" altLang="pl-PL" sz="2000" dirty="0">
                <a:solidFill>
                  <a:srgbClr val="000066"/>
                </a:solidFill>
              </a:rPr>
              <a:t>f</a:t>
            </a:r>
            <a:r>
              <a:rPr lang="pl-PL" altLang="pl-PL" sz="2000" dirty="0" smtClean="0">
                <a:solidFill>
                  <a:srgbClr val="000066"/>
                </a:solidFill>
              </a:rPr>
              <a:t>aza dojrzałości</a:t>
            </a:r>
          </a:p>
          <a:p>
            <a:pPr marL="342900" indent="-342900">
              <a:spcBef>
                <a:spcPct val="0"/>
              </a:spcBef>
            </a:pPr>
            <a:r>
              <a:rPr lang="pl-PL" altLang="pl-PL" sz="2000" dirty="0" smtClean="0">
                <a:solidFill>
                  <a:srgbClr val="000066"/>
                </a:solidFill>
              </a:rPr>
              <a:t>stabilizacja zawodowa</a:t>
            </a:r>
            <a:br>
              <a:rPr lang="pl-PL" altLang="pl-PL" sz="2000" dirty="0" smtClean="0">
                <a:solidFill>
                  <a:srgbClr val="000066"/>
                </a:solidFill>
              </a:rPr>
            </a:br>
            <a:r>
              <a:rPr lang="pl-PL" altLang="pl-PL" sz="2000" dirty="0" smtClean="0">
                <a:solidFill>
                  <a:srgbClr val="000066"/>
                </a:solidFill>
              </a:rPr>
              <a:t> i finansowa </a:t>
            </a:r>
            <a:r>
              <a:rPr lang="pl-PL" altLang="pl-PL" sz="2000" dirty="0">
                <a:solidFill>
                  <a:srgbClr val="000066"/>
                </a:solidFill>
              </a:rPr>
              <a:t/>
            </a:r>
            <a:br>
              <a:rPr lang="pl-PL" altLang="pl-PL" sz="2000" dirty="0">
                <a:solidFill>
                  <a:srgbClr val="000066"/>
                </a:solidFill>
              </a:rPr>
            </a:br>
            <a:r>
              <a:rPr lang="pl-PL" altLang="pl-PL" sz="2000" dirty="0">
                <a:solidFill>
                  <a:srgbClr val="000066"/>
                </a:solidFill>
              </a:rPr>
              <a:t> </a:t>
            </a:r>
            <a:endParaRPr lang="pl-PL" altLang="pl-PL" sz="4400" dirty="0">
              <a:solidFill>
                <a:srgbClr val="000066"/>
              </a:solidFill>
            </a:endParaRPr>
          </a:p>
        </p:txBody>
      </p:sp>
      <p:sp>
        <p:nvSpPr>
          <p:cNvPr id="70" name="Text Box 45"/>
          <p:cNvSpPr txBox="1">
            <a:spLocks noChangeArrowheads="1"/>
          </p:cNvSpPr>
          <p:nvPr/>
        </p:nvSpPr>
        <p:spPr bwMode="auto">
          <a:xfrm>
            <a:off x="6579945" y="3785626"/>
            <a:ext cx="2216412" cy="5630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pl-PL" altLang="pl-PL" sz="2000" b="1" dirty="0" smtClean="0">
                <a:solidFill>
                  <a:srgbClr val="A50021"/>
                </a:solidFill>
              </a:rPr>
              <a:t>  Baby </a:t>
            </a:r>
            <a:r>
              <a:rPr lang="pl-PL" altLang="pl-PL" sz="2000" b="1" dirty="0" err="1" smtClean="0">
                <a:solidFill>
                  <a:srgbClr val="A50021"/>
                </a:solidFill>
              </a:rPr>
              <a:t>boomers</a:t>
            </a:r>
            <a:endParaRPr lang="pl-PL" altLang="pl-PL" sz="2000" b="1" dirty="0" smtClean="0">
              <a:solidFill>
                <a:srgbClr val="A50021"/>
              </a:solidFill>
            </a:endParaRPr>
          </a:p>
          <a:p>
            <a:pPr marL="342900" indent="-342900">
              <a:spcBef>
                <a:spcPct val="0"/>
              </a:spcBef>
            </a:pPr>
            <a:r>
              <a:rPr lang="pl-PL" altLang="pl-PL" sz="2000" dirty="0">
                <a:solidFill>
                  <a:srgbClr val="000066"/>
                </a:solidFill>
              </a:rPr>
              <a:t>f</a:t>
            </a:r>
            <a:r>
              <a:rPr lang="pl-PL" altLang="pl-PL" sz="2000" dirty="0" smtClean="0">
                <a:solidFill>
                  <a:srgbClr val="000066"/>
                </a:solidFill>
              </a:rPr>
              <a:t>aza schyłkowa</a:t>
            </a:r>
          </a:p>
          <a:p>
            <a:pPr marL="342900" indent="-342900">
              <a:spcBef>
                <a:spcPct val="0"/>
              </a:spcBef>
            </a:pPr>
            <a:r>
              <a:rPr lang="pl-PL" altLang="pl-PL" sz="2000" dirty="0">
                <a:solidFill>
                  <a:srgbClr val="000066"/>
                </a:solidFill>
              </a:rPr>
              <a:t>b</a:t>
            </a:r>
            <a:r>
              <a:rPr lang="pl-PL" altLang="pl-PL" sz="2000" dirty="0" smtClean="0">
                <a:solidFill>
                  <a:srgbClr val="000066"/>
                </a:solidFill>
              </a:rPr>
              <a:t>ezpieczeństwo </a:t>
            </a:r>
            <a:r>
              <a:rPr lang="pl-PL" altLang="pl-PL" sz="2000" dirty="0">
                <a:solidFill>
                  <a:srgbClr val="000066"/>
                </a:solidFill>
              </a:rPr>
              <a:t/>
            </a:r>
            <a:br>
              <a:rPr lang="pl-PL" altLang="pl-PL" sz="2000" dirty="0">
                <a:solidFill>
                  <a:srgbClr val="000066"/>
                </a:solidFill>
              </a:rPr>
            </a:br>
            <a:r>
              <a:rPr lang="pl-PL" altLang="pl-PL" sz="2000" dirty="0">
                <a:solidFill>
                  <a:srgbClr val="000066"/>
                </a:solidFill>
              </a:rPr>
              <a:t> </a:t>
            </a:r>
            <a:endParaRPr lang="pl-PL" altLang="pl-PL" sz="4400" dirty="0">
              <a:solidFill>
                <a:srgbClr val="000066"/>
              </a:solidFill>
            </a:endParaRPr>
          </a:p>
        </p:txBody>
      </p:sp>
      <p:grpSp>
        <p:nvGrpSpPr>
          <p:cNvPr id="7" name="Grupa 6"/>
          <p:cNvGrpSpPr/>
          <p:nvPr/>
        </p:nvGrpSpPr>
        <p:grpSpPr>
          <a:xfrm>
            <a:off x="500752" y="1405351"/>
            <a:ext cx="8042845" cy="4489986"/>
            <a:chOff x="500752" y="1395412"/>
            <a:chExt cx="8042845" cy="4489986"/>
          </a:xfrm>
        </p:grpSpPr>
        <p:sp>
          <p:nvSpPr>
            <p:cNvPr id="63" name="Line 26"/>
            <p:cNvSpPr>
              <a:spLocks noChangeShapeType="1"/>
            </p:cNvSpPr>
            <p:nvPr/>
          </p:nvSpPr>
          <p:spPr bwMode="auto">
            <a:xfrm flipV="1">
              <a:off x="2280459" y="1411663"/>
              <a:ext cx="0" cy="446872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pl-PL"/>
            </a:p>
          </p:txBody>
        </p:sp>
        <p:sp>
          <p:nvSpPr>
            <p:cNvPr id="64" name="Line 27"/>
            <p:cNvSpPr>
              <a:spLocks noChangeShapeType="1"/>
            </p:cNvSpPr>
            <p:nvPr/>
          </p:nvSpPr>
          <p:spPr bwMode="auto">
            <a:xfrm flipV="1">
              <a:off x="3517438" y="1411663"/>
              <a:ext cx="0" cy="446872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pl-PL"/>
            </a:p>
          </p:txBody>
        </p:sp>
        <p:sp>
          <p:nvSpPr>
            <p:cNvPr id="65" name="Line 28"/>
            <p:cNvSpPr>
              <a:spLocks noChangeShapeType="1"/>
            </p:cNvSpPr>
            <p:nvPr/>
          </p:nvSpPr>
          <p:spPr bwMode="auto">
            <a:xfrm flipV="1">
              <a:off x="5050720" y="1395412"/>
              <a:ext cx="0" cy="446872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pl-PL"/>
            </a:p>
          </p:txBody>
        </p:sp>
        <p:sp>
          <p:nvSpPr>
            <p:cNvPr id="66" name="Line 29"/>
            <p:cNvSpPr>
              <a:spLocks noChangeShapeType="1"/>
            </p:cNvSpPr>
            <p:nvPr/>
          </p:nvSpPr>
          <p:spPr bwMode="auto">
            <a:xfrm flipV="1">
              <a:off x="6553225" y="1395413"/>
              <a:ext cx="0" cy="446872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pl-PL"/>
            </a:p>
          </p:txBody>
        </p:sp>
        <p:sp>
          <p:nvSpPr>
            <p:cNvPr id="48" name="Text Box 45"/>
            <p:cNvSpPr txBox="1">
              <a:spLocks noChangeArrowheads="1"/>
            </p:cNvSpPr>
            <p:nvPr/>
          </p:nvSpPr>
          <p:spPr bwMode="auto">
            <a:xfrm>
              <a:off x="500752" y="5296293"/>
              <a:ext cx="1871503" cy="505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pl-PL" altLang="pl-PL" sz="2000" b="1" dirty="0" smtClean="0">
                  <a:solidFill>
                    <a:srgbClr val="000066"/>
                  </a:solidFill>
                </a:rPr>
                <a:t>Pokolenie </a:t>
              </a:r>
              <a:r>
                <a:rPr lang="pl-PL" altLang="pl-PL" sz="2400" b="1" dirty="0" smtClean="0">
                  <a:solidFill>
                    <a:srgbClr val="000066"/>
                  </a:solidFill>
                  <a:sym typeface="Symbol" panose="05050102010706020507" pitchFamily="18" charset="2"/>
                </a:rPr>
                <a:t></a:t>
              </a:r>
              <a:r>
                <a:rPr lang="pl-PL" altLang="pl-PL" sz="2000" b="1" dirty="0" smtClean="0">
                  <a:solidFill>
                    <a:srgbClr val="000066"/>
                  </a:solidFill>
                </a:rPr>
                <a:t> </a:t>
              </a:r>
              <a:r>
                <a:rPr lang="pl-PL" altLang="pl-PL" sz="2000" b="1" dirty="0">
                  <a:solidFill>
                    <a:srgbClr val="000066"/>
                  </a:solidFill>
                </a:rPr>
                <a:t/>
              </a:r>
              <a:br>
                <a:rPr lang="pl-PL" altLang="pl-PL" sz="2000" b="1" dirty="0">
                  <a:solidFill>
                    <a:srgbClr val="000066"/>
                  </a:solidFill>
                </a:rPr>
              </a:br>
              <a:r>
                <a:rPr lang="pl-PL" altLang="pl-PL" sz="2000" dirty="0">
                  <a:solidFill>
                    <a:srgbClr val="000066"/>
                  </a:solidFill>
                </a:rPr>
                <a:t> </a:t>
              </a:r>
              <a:endParaRPr lang="pl-PL" altLang="pl-PL" sz="4400" dirty="0">
                <a:solidFill>
                  <a:srgbClr val="000066"/>
                </a:solidFill>
              </a:endParaRPr>
            </a:p>
          </p:txBody>
        </p:sp>
        <p:sp>
          <p:nvSpPr>
            <p:cNvPr id="71" name="Line 29"/>
            <p:cNvSpPr>
              <a:spLocks noChangeShapeType="1"/>
            </p:cNvSpPr>
            <p:nvPr/>
          </p:nvSpPr>
          <p:spPr bwMode="auto">
            <a:xfrm flipV="1">
              <a:off x="8543597" y="1416677"/>
              <a:ext cx="0" cy="446872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pl-PL"/>
            </a:p>
          </p:txBody>
        </p:sp>
      </p:grpSp>
      <p:sp>
        <p:nvSpPr>
          <p:cNvPr id="6" name="pole tekstowe 5"/>
          <p:cNvSpPr txBox="1"/>
          <p:nvPr/>
        </p:nvSpPr>
        <p:spPr>
          <a:xfrm>
            <a:off x="564550" y="6270699"/>
            <a:ext cx="171590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000" dirty="0" smtClean="0">
                <a:solidFill>
                  <a:srgbClr val="A50021"/>
                </a:solidFill>
              </a:rPr>
              <a:t>dzieciństwo</a:t>
            </a:r>
            <a:endParaRPr lang="pl-PL" dirty="0">
              <a:solidFill>
                <a:srgbClr val="A50021"/>
              </a:solidFill>
            </a:endParaRPr>
          </a:p>
        </p:txBody>
      </p:sp>
      <p:sp>
        <p:nvSpPr>
          <p:cNvPr id="72" name="pole tekstowe 71"/>
          <p:cNvSpPr txBox="1"/>
          <p:nvPr/>
        </p:nvSpPr>
        <p:spPr>
          <a:xfrm>
            <a:off x="2092693" y="6264983"/>
            <a:ext cx="1390027" cy="4058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000" dirty="0" smtClean="0">
                <a:solidFill>
                  <a:srgbClr val="A50021"/>
                </a:solidFill>
              </a:rPr>
              <a:t>dorastanie</a:t>
            </a:r>
            <a:endParaRPr lang="pl-PL" dirty="0">
              <a:solidFill>
                <a:srgbClr val="A50021"/>
              </a:solidFill>
            </a:endParaRPr>
          </a:p>
        </p:txBody>
      </p:sp>
      <p:sp>
        <p:nvSpPr>
          <p:cNvPr id="73" name="pole tekstowe 72"/>
          <p:cNvSpPr txBox="1"/>
          <p:nvPr/>
        </p:nvSpPr>
        <p:spPr>
          <a:xfrm>
            <a:off x="4406240" y="6258297"/>
            <a:ext cx="1250570" cy="3982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000" dirty="0" smtClean="0">
                <a:solidFill>
                  <a:srgbClr val="A50021"/>
                </a:solidFill>
              </a:rPr>
              <a:t>kariera</a:t>
            </a:r>
            <a:endParaRPr lang="pl-PL" sz="2000" dirty="0">
              <a:solidFill>
                <a:srgbClr val="A50021"/>
              </a:solidFill>
            </a:endParaRPr>
          </a:p>
        </p:txBody>
      </p:sp>
      <p:sp>
        <p:nvSpPr>
          <p:cNvPr id="74" name="pole tekstowe 73"/>
          <p:cNvSpPr txBox="1"/>
          <p:nvPr/>
        </p:nvSpPr>
        <p:spPr>
          <a:xfrm>
            <a:off x="3443654" y="6264679"/>
            <a:ext cx="1250570" cy="3982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000" dirty="0" smtClean="0">
                <a:solidFill>
                  <a:srgbClr val="A50021"/>
                </a:solidFill>
              </a:rPr>
              <a:t>rodzina</a:t>
            </a:r>
            <a:endParaRPr lang="pl-PL" sz="2000" dirty="0">
              <a:solidFill>
                <a:srgbClr val="A50021"/>
              </a:solidFill>
            </a:endParaRPr>
          </a:p>
        </p:txBody>
      </p:sp>
      <p:sp>
        <p:nvSpPr>
          <p:cNvPr id="75" name="pole tekstowe 74"/>
          <p:cNvSpPr txBox="1"/>
          <p:nvPr/>
        </p:nvSpPr>
        <p:spPr>
          <a:xfrm>
            <a:off x="5442789" y="6265799"/>
            <a:ext cx="14674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000" dirty="0" smtClean="0">
                <a:solidFill>
                  <a:srgbClr val="A50021"/>
                </a:solidFill>
              </a:rPr>
              <a:t>stabilizacja</a:t>
            </a:r>
            <a:endParaRPr lang="pl-PL" sz="2000" dirty="0">
              <a:solidFill>
                <a:srgbClr val="A50021"/>
              </a:solidFill>
            </a:endParaRPr>
          </a:p>
        </p:txBody>
      </p:sp>
      <p:sp>
        <p:nvSpPr>
          <p:cNvPr id="76" name="pole tekstowe 75"/>
          <p:cNvSpPr txBox="1"/>
          <p:nvPr/>
        </p:nvSpPr>
        <p:spPr>
          <a:xfrm>
            <a:off x="7019123" y="6265021"/>
            <a:ext cx="1250570" cy="3982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000" dirty="0" smtClean="0">
                <a:solidFill>
                  <a:srgbClr val="A50021"/>
                </a:solidFill>
              </a:rPr>
              <a:t>emerytura</a:t>
            </a:r>
            <a:endParaRPr lang="pl-PL" sz="2000" dirty="0">
              <a:solidFill>
                <a:srgbClr val="A5002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99369205"/>
      </p:ext>
    </p:extLst>
  </p:cSld>
  <p:clrMapOvr>
    <a:masterClrMapping/>
  </p:clrMapOvr>
  <p:transition spd="med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2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20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20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20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20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5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0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5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0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67" grpId="0"/>
      <p:bldP spid="68" grpId="0"/>
      <p:bldP spid="69" grpId="0"/>
      <p:bldP spid="70" grpId="0"/>
      <p:bldP spid="6" grpId="0"/>
      <p:bldP spid="72" grpId="0"/>
      <p:bldP spid="73" grpId="0"/>
      <p:bldP spid="74" grpId="0"/>
      <p:bldP spid="75" grpId="0"/>
      <p:bldP spid="7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>
          <a:xfrm>
            <a:off x="1719470" y="461692"/>
            <a:ext cx="5764695" cy="612394"/>
          </a:xfrm>
          <a:noFill/>
        </p:spPr>
        <p:txBody>
          <a:bodyPr/>
          <a:lstStyle/>
          <a:p>
            <a:pPr eaLnBrk="1" hangingPunct="1"/>
            <a:r>
              <a:rPr lang="pl-PL" sz="3200" b="1" dirty="0" smtClean="0">
                <a:solidFill>
                  <a:srgbClr val="C00000"/>
                </a:solidFill>
              </a:rPr>
              <a:t>Czynniki różnicujące</a:t>
            </a:r>
            <a:endParaRPr lang="pl-PL" sz="3200" b="1" dirty="0" smtClean="0">
              <a:solidFill>
                <a:srgbClr val="006600"/>
              </a:solidFill>
            </a:endParaRPr>
          </a:p>
        </p:txBody>
      </p:sp>
      <p:sp>
        <p:nvSpPr>
          <p:cNvPr id="2" name="pole tekstowe 1"/>
          <p:cNvSpPr txBox="1"/>
          <p:nvPr/>
        </p:nvSpPr>
        <p:spPr>
          <a:xfrm>
            <a:off x="1156246" y="1103254"/>
            <a:ext cx="237545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pl-PL" dirty="0"/>
              <a:t>c</a:t>
            </a:r>
            <a:r>
              <a:rPr lang="pl-PL" dirty="0" smtClean="0"/>
              <a:t>zas pracy</a:t>
            </a: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pl-PL" dirty="0"/>
              <a:t>m</a:t>
            </a:r>
            <a:r>
              <a:rPr lang="pl-PL" dirty="0" smtClean="0"/>
              <a:t>iejsce pracy</a:t>
            </a:r>
          </a:p>
        </p:txBody>
      </p:sp>
      <p:sp>
        <p:nvSpPr>
          <p:cNvPr id="3" name="pole tekstowe 2"/>
          <p:cNvSpPr txBox="1"/>
          <p:nvPr/>
        </p:nvSpPr>
        <p:spPr>
          <a:xfrm>
            <a:off x="4214190" y="3628867"/>
            <a:ext cx="24251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dirty="0" err="1" smtClean="0"/>
              <a:t>Work</a:t>
            </a:r>
            <a:r>
              <a:rPr lang="pl-PL" dirty="0" smtClean="0"/>
              <a:t>-life </a:t>
            </a:r>
            <a:r>
              <a:rPr lang="pl-PL" dirty="0" err="1" smtClean="0"/>
              <a:t>balance</a:t>
            </a:r>
            <a:r>
              <a:rPr lang="pl-PL" dirty="0" smtClean="0"/>
              <a:t>           </a:t>
            </a:r>
            <a:endParaRPr lang="pl-PL" i="1" dirty="0">
              <a:solidFill>
                <a:srgbClr val="C00000"/>
              </a:solidFill>
            </a:endParaRPr>
          </a:p>
        </p:txBody>
      </p:sp>
      <p:sp>
        <p:nvSpPr>
          <p:cNvPr id="8" name="pole tekstowe 7"/>
          <p:cNvSpPr txBox="1"/>
          <p:nvPr/>
        </p:nvSpPr>
        <p:spPr>
          <a:xfrm>
            <a:off x="6135754" y="4298604"/>
            <a:ext cx="275976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dirty="0" err="1" smtClean="0"/>
              <a:t>Work</a:t>
            </a:r>
            <a:r>
              <a:rPr lang="pl-PL" dirty="0" smtClean="0"/>
              <a:t>-life </a:t>
            </a:r>
            <a:r>
              <a:rPr lang="pl-PL" dirty="0" err="1" smtClean="0"/>
              <a:t>integration</a:t>
            </a:r>
            <a:endParaRPr lang="pl-PL" dirty="0"/>
          </a:p>
        </p:txBody>
      </p:sp>
      <p:sp>
        <p:nvSpPr>
          <p:cNvPr id="5" name="Owal 4"/>
          <p:cNvSpPr/>
          <p:nvPr/>
        </p:nvSpPr>
        <p:spPr bwMode="auto">
          <a:xfrm>
            <a:off x="659294" y="1123133"/>
            <a:ext cx="3319670" cy="1242385"/>
          </a:xfrm>
          <a:prstGeom prst="ellipse">
            <a:avLst/>
          </a:prstGeom>
          <a:noFill/>
          <a:ln w="19050" cap="flat" cmpd="sng" algn="ctr">
            <a:solidFill>
              <a:srgbClr val="C00000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l-PL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6" name="pole tekstowe 5"/>
          <p:cNvSpPr txBox="1"/>
          <p:nvPr/>
        </p:nvSpPr>
        <p:spPr>
          <a:xfrm>
            <a:off x="5052386" y="1481788"/>
            <a:ext cx="28459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i="1" dirty="0" smtClean="0">
                <a:solidFill>
                  <a:srgbClr val="C00000"/>
                </a:solidFill>
              </a:rPr>
              <a:t>ELASTYCZNOŚĆ!</a:t>
            </a:r>
            <a:endParaRPr lang="pl-PL" i="1" dirty="0">
              <a:solidFill>
                <a:srgbClr val="C00000"/>
              </a:solidFill>
            </a:endParaRPr>
          </a:p>
        </p:txBody>
      </p:sp>
      <p:sp>
        <p:nvSpPr>
          <p:cNvPr id="11" name="pole tekstowe 10"/>
          <p:cNvSpPr txBox="1"/>
          <p:nvPr/>
        </p:nvSpPr>
        <p:spPr>
          <a:xfrm>
            <a:off x="675863" y="5284125"/>
            <a:ext cx="4131369" cy="5799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pl-PL" dirty="0"/>
              <a:t>m</a:t>
            </a:r>
            <a:r>
              <a:rPr lang="pl-PL" dirty="0" smtClean="0"/>
              <a:t>otywacja do pracy </a:t>
            </a:r>
          </a:p>
        </p:txBody>
      </p:sp>
      <p:sp>
        <p:nvSpPr>
          <p:cNvPr id="9" name="pole tekstowe 8"/>
          <p:cNvSpPr txBox="1"/>
          <p:nvPr/>
        </p:nvSpPr>
        <p:spPr>
          <a:xfrm>
            <a:off x="1066796" y="5864092"/>
            <a:ext cx="248147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b="1">
                <a:solidFill>
                  <a:srgbClr val="C00000"/>
                </a:solidFill>
              </a:rPr>
              <a:t>MISJA</a:t>
            </a:r>
            <a:endParaRPr lang="pl-PL" dirty="0"/>
          </a:p>
        </p:txBody>
      </p:sp>
      <p:sp>
        <p:nvSpPr>
          <p:cNvPr id="14" name="pole tekstowe 13"/>
          <p:cNvSpPr txBox="1"/>
          <p:nvPr/>
        </p:nvSpPr>
        <p:spPr>
          <a:xfrm>
            <a:off x="5774637" y="5864092"/>
            <a:ext cx="248147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b="1" dirty="0" smtClean="0">
                <a:solidFill>
                  <a:srgbClr val="C00000"/>
                </a:solidFill>
              </a:rPr>
              <a:t>PASJA</a:t>
            </a:r>
            <a:endParaRPr lang="pl-PL" dirty="0"/>
          </a:p>
        </p:txBody>
      </p:sp>
      <p:graphicFrame>
        <p:nvGraphicFramePr>
          <p:cNvPr id="10" name="Tabela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28829807"/>
              </p:ext>
            </p:extLst>
          </p:nvPr>
        </p:nvGraphicFramePr>
        <p:xfrm>
          <a:off x="675863" y="2566232"/>
          <a:ext cx="7861852" cy="59060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65463">
                  <a:extLst>
                    <a:ext uri="{9D8B030D-6E8A-4147-A177-3AD203B41FA5}">
                      <a16:colId xmlns:a16="http://schemas.microsoft.com/office/drawing/2014/main" val="2168085352"/>
                    </a:ext>
                  </a:extLst>
                </a:gridCol>
                <a:gridCol w="1965463">
                  <a:extLst>
                    <a:ext uri="{9D8B030D-6E8A-4147-A177-3AD203B41FA5}">
                      <a16:colId xmlns:a16="http://schemas.microsoft.com/office/drawing/2014/main" val="4280182845"/>
                    </a:ext>
                  </a:extLst>
                </a:gridCol>
                <a:gridCol w="1965463">
                  <a:extLst>
                    <a:ext uri="{9D8B030D-6E8A-4147-A177-3AD203B41FA5}">
                      <a16:colId xmlns:a16="http://schemas.microsoft.com/office/drawing/2014/main" val="3451658426"/>
                    </a:ext>
                  </a:extLst>
                </a:gridCol>
                <a:gridCol w="1965463">
                  <a:extLst>
                    <a:ext uri="{9D8B030D-6E8A-4147-A177-3AD203B41FA5}">
                      <a16:colId xmlns:a16="http://schemas.microsoft.com/office/drawing/2014/main" val="2992247718"/>
                    </a:ext>
                  </a:extLst>
                </a:gridCol>
              </a:tblGrid>
              <a:tr h="590607">
                <a:tc>
                  <a:txBody>
                    <a:bodyPr/>
                    <a:lstStyle/>
                    <a:p>
                      <a:pPr algn="ctr"/>
                      <a:r>
                        <a:rPr lang="pl-PL" dirty="0" smtClean="0">
                          <a:solidFill>
                            <a:schemeClr val="tx1"/>
                          </a:solidFill>
                        </a:rPr>
                        <a:t>BB</a:t>
                      </a:r>
                      <a:endParaRPr lang="pl-PL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pl-PL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 smtClean="0">
                          <a:solidFill>
                            <a:schemeClr val="tx1"/>
                          </a:solidFill>
                        </a:rPr>
                        <a:t>Y</a:t>
                      </a:r>
                      <a:endParaRPr lang="pl-PL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 smtClean="0">
                          <a:solidFill>
                            <a:schemeClr val="tx1"/>
                          </a:solidFill>
                        </a:rPr>
                        <a:t>Z</a:t>
                      </a:r>
                      <a:endParaRPr lang="pl-PL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51781190"/>
                  </a:ext>
                </a:extLst>
              </a:tr>
            </a:tbl>
          </a:graphicData>
        </a:graphic>
      </p:graphicFrame>
      <p:sp>
        <p:nvSpPr>
          <p:cNvPr id="16" name="pole tekstowe 15"/>
          <p:cNvSpPr txBox="1"/>
          <p:nvPr/>
        </p:nvSpPr>
        <p:spPr>
          <a:xfrm>
            <a:off x="995562" y="3337831"/>
            <a:ext cx="24251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dirty="0" smtClean="0"/>
              <a:t>Praca stacjonarna</a:t>
            </a:r>
            <a:endParaRPr lang="pl-PL" i="1" dirty="0">
              <a:solidFill>
                <a:srgbClr val="C00000"/>
              </a:solidFill>
            </a:endParaRPr>
          </a:p>
        </p:txBody>
      </p:sp>
      <p:cxnSp>
        <p:nvCxnSpPr>
          <p:cNvPr id="13" name="Łącznik prosty 12"/>
          <p:cNvCxnSpPr/>
          <p:nvPr/>
        </p:nvCxnSpPr>
        <p:spPr bwMode="auto">
          <a:xfrm>
            <a:off x="4601817" y="3150889"/>
            <a:ext cx="49695" cy="3230033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dash"/>
            <a:round/>
            <a:headEnd type="none" w="sm" len="sm"/>
            <a:tailEnd type="none" w="sm" len="sm"/>
          </a:ln>
          <a:effectLst/>
        </p:spPr>
      </p:cxnSp>
      <p:cxnSp>
        <p:nvCxnSpPr>
          <p:cNvPr id="17" name="Łącznik prosty ze strzałką 16"/>
          <p:cNvCxnSpPr>
            <a:stCxn id="2" idx="3"/>
          </p:cNvCxnSpPr>
          <p:nvPr/>
        </p:nvCxnSpPr>
        <p:spPr bwMode="auto">
          <a:xfrm>
            <a:off x="3531698" y="1703419"/>
            <a:ext cx="1421299" cy="6117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C00000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sp>
        <p:nvSpPr>
          <p:cNvPr id="19" name="pole tekstowe 18"/>
          <p:cNvSpPr txBox="1"/>
          <p:nvPr/>
        </p:nvSpPr>
        <p:spPr>
          <a:xfrm>
            <a:off x="4629984" y="4760269"/>
            <a:ext cx="364103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8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Dobrostan</a:t>
            </a:r>
            <a:endParaRPr lang="pl-PL" b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0" name="Owal 19"/>
          <p:cNvSpPr/>
          <p:nvPr/>
        </p:nvSpPr>
        <p:spPr bwMode="auto">
          <a:xfrm>
            <a:off x="3866325" y="3273677"/>
            <a:ext cx="5168349" cy="2053699"/>
          </a:xfrm>
          <a:prstGeom prst="ellipse">
            <a:avLst/>
          </a:prstGeom>
          <a:noFill/>
          <a:ln w="28575" cap="flat" cmpd="sng" algn="ctr">
            <a:solidFill>
              <a:schemeClr val="tx2">
                <a:lumMod val="60000"/>
                <a:lumOff val="40000"/>
              </a:schemeClr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l-PL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25252258"/>
      </p:ext>
    </p:extLst>
  </p:cSld>
  <p:clrMapOvr>
    <a:masterClrMapping/>
  </p:clrMapOvr>
  <p:transition spd="med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5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1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1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42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21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45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5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6" presetClass="entr" presetSubtype="37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5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6" presetClass="entr" presetSubtype="37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5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8" grpId="0"/>
      <p:bldP spid="5" grpId="0" animBg="1"/>
      <p:bldP spid="6" grpId="0"/>
      <p:bldP spid="11" grpId="0"/>
      <p:bldP spid="9" grpId="0"/>
      <p:bldP spid="14" grpId="0"/>
      <p:bldP spid="16" grpId="0"/>
      <p:bldP spid="19" grpId="0"/>
      <p:bldP spid="20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az 3" descr="Na wykresie przedstawiono liczbę pracujących w gospodarce narodowej według wieku i płci na 29 lutego 2024 r. Średnia wieku pracujących mężczyzn wyniosła 42,8 roku, kobiet 42,6 roku. Mediana wieku pracujących kobiet i mężczyzn wyniosła 42,0 lata.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7563" y="650508"/>
            <a:ext cx="8398566" cy="6011254"/>
          </a:xfrm>
          <a:prstGeom prst="rect">
            <a:avLst/>
          </a:prstGeom>
        </p:spPr>
      </p:pic>
      <p:sp>
        <p:nvSpPr>
          <p:cNvPr id="2" name="pole tekstowe 1"/>
          <p:cNvSpPr txBox="1"/>
          <p:nvPr/>
        </p:nvSpPr>
        <p:spPr>
          <a:xfrm>
            <a:off x="99391" y="188843"/>
            <a:ext cx="89650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dirty="0">
                <a:solidFill>
                  <a:schemeClr val="accent1"/>
                </a:solidFill>
              </a:rPr>
              <a:t>Pracujący w gospodarce narodowej według płci i wieku w 2024 r.</a:t>
            </a:r>
          </a:p>
        </p:txBody>
      </p:sp>
      <p:sp>
        <p:nvSpPr>
          <p:cNvPr id="5" name="pole tekstowe 4"/>
          <p:cNvSpPr txBox="1"/>
          <p:nvPr/>
        </p:nvSpPr>
        <p:spPr>
          <a:xfrm>
            <a:off x="3945837" y="6409084"/>
            <a:ext cx="127220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l-PL" sz="2000" dirty="0" smtClean="0">
                <a:solidFill>
                  <a:schemeClr val="accent1"/>
                </a:solidFill>
              </a:rPr>
              <a:t>stat.gov.pl</a:t>
            </a:r>
            <a:endParaRPr lang="pl-PL" sz="2000" dirty="0">
              <a:solidFill>
                <a:schemeClr val="accent1"/>
              </a:solidFill>
            </a:endParaRPr>
          </a:p>
        </p:txBody>
      </p:sp>
      <p:grpSp>
        <p:nvGrpSpPr>
          <p:cNvPr id="14" name="Grupa 13"/>
          <p:cNvGrpSpPr/>
          <p:nvPr/>
        </p:nvGrpSpPr>
        <p:grpSpPr>
          <a:xfrm>
            <a:off x="1321904" y="2594114"/>
            <a:ext cx="7106480" cy="318052"/>
            <a:chOff x="1321904" y="2594114"/>
            <a:chExt cx="7106480" cy="318052"/>
          </a:xfrm>
        </p:grpSpPr>
        <p:cxnSp>
          <p:nvCxnSpPr>
            <p:cNvPr id="7" name="Łącznik prosty 6"/>
            <p:cNvCxnSpPr/>
            <p:nvPr/>
          </p:nvCxnSpPr>
          <p:spPr bwMode="auto">
            <a:xfrm flipV="1">
              <a:off x="1321904" y="2852530"/>
              <a:ext cx="6341165" cy="39758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rgbClr val="FF0000"/>
              </a:solidFill>
              <a:prstDash val="dash"/>
              <a:round/>
              <a:headEnd type="none" w="sm" len="sm"/>
              <a:tailEnd type="none" w="sm" len="sm"/>
            </a:ln>
            <a:effectLst/>
          </p:spPr>
        </p:cxnSp>
        <p:sp>
          <p:nvSpPr>
            <p:cNvPr id="11" name="pole tekstowe 10"/>
            <p:cNvSpPr txBox="1"/>
            <p:nvPr/>
          </p:nvSpPr>
          <p:spPr>
            <a:xfrm>
              <a:off x="6867941" y="2594114"/>
              <a:ext cx="1560443" cy="31805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l-PL" sz="1400" dirty="0">
                  <a:solidFill>
                    <a:srgbClr val="C00000"/>
                  </a:solidFill>
                </a:rPr>
                <a:t>e</a:t>
              </a:r>
              <a:r>
                <a:rPr lang="pl-PL" sz="1400" dirty="0" smtClean="0">
                  <a:solidFill>
                    <a:srgbClr val="C00000"/>
                  </a:solidFill>
                </a:rPr>
                <a:t>merytura kobiet</a:t>
              </a:r>
              <a:endParaRPr lang="pl-PL" sz="1400" dirty="0">
                <a:solidFill>
                  <a:srgbClr val="C00000"/>
                </a:solidFill>
              </a:endParaRPr>
            </a:p>
          </p:txBody>
        </p:sp>
      </p:grpSp>
      <p:grpSp>
        <p:nvGrpSpPr>
          <p:cNvPr id="16" name="Grupa 15"/>
          <p:cNvGrpSpPr/>
          <p:nvPr/>
        </p:nvGrpSpPr>
        <p:grpSpPr>
          <a:xfrm>
            <a:off x="745449" y="2286337"/>
            <a:ext cx="6910995" cy="307777"/>
            <a:chOff x="745449" y="2286337"/>
            <a:chExt cx="6910995" cy="307777"/>
          </a:xfrm>
        </p:grpSpPr>
        <p:cxnSp>
          <p:nvCxnSpPr>
            <p:cNvPr id="10" name="Łącznik prosty 9"/>
            <p:cNvCxnSpPr/>
            <p:nvPr/>
          </p:nvCxnSpPr>
          <p:spPr bwMode="auto">
            <a:xfrm flipV="1">
              <a:off x="1315279" y="2517908"/>
              <a:ext cx="6341165" cy="39758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rgbClr val="FF0000"/>
              </a:solidFill>
              <a:prstDash val="dash"/>
              <a:round/>
              <a:headEnd type="none" w="sm" len="sm"/>
              <a:tailEnd type="none" w="sm" len="sm"/>
            </a:ln>
            <a:effectLst/>
          </p:spPr>
        </p:cxnSp>
        <p:sp>
          <p:nvSpPr>
            <p:cNvPr id="13" name="pole tekstowe 12"/>
            <p:cNvSpPr txBox="1"/>
            <p:nvPr/>
          </p:nvSpPr>
          <p:spPr>
            <a:xfrm>
              <a:off x="745449" y="2286337"/>
              <a:ext cx="174928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l-PL" sz="1400" dirty="0">
                  <a:solidFill>
                    <a:srgbClr val="C00000"/>
                  </a:solidFill>
                </a:rPr>
                <a:t>e</a:t>
              </a:r>
              <a:r>
                <a:rPr lang="pl-PL" sz="1400" dirty="0" smtClean="0">
                  <a:solidFill>
                    <a:srgbClr val="C00000"/>
                  </a:solidFill>
                </a:rPr>
                <a:t>merytura mężczyzn</a:t>
              </a:r>
              <a:endParaRPr lang="pl-PL" sz="1400" dirty="0">
                <a:solidFill>
                  <a:srgbClr val="C0000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640478317"/>
      </p:ext>
    </p:extLst>
  </p:cSld>
  <p:clrMapOvr>
    <a:masterClrMapping/>
  </p:clrMapOvr>
  <p:transition spd="med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37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az 3" descr="Na wykresie przedstawiono liczbę pracujących w gospodarce narodowej według wieku i płci na 29 lutego 2024 r. Średnia wieku pracujących mężczyzn wyniosła 42,8 roku, kobiet 42,6 roku. Mediana wieku pracujących kobiet i mężczyzn wyniosła 42,0 lata.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0998" y="650508"/>
            <a:ext cx="8398566" cy="6011254"/>
          </a:xfrm>
          <a:prstGeom prst="rect">
            <a:avLst/>
          </a:prstGeom>
        </p:spPr>
      </p:pic>
      <p:sp>
        <p:nvSpPr>
          <p:cNvPr id="2" name="pole tekstowe 1"/>
          <p:cNvSpPr txBox="1"/>
          <p:nvPr/>
        </p:nvSpPr>
        <p:spPr>
          <a:xfrm>
            <a:off x="99391" y="188843"/>
            <a:ext cx="89650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dirty="0">
                <a:solidFill>
                  <a:schemeClr val="accent1"/>
                </a:solidFill>
              </a:rPr>
              <a:t>Pracujący w gospodarce narodowej według płci i wieku w 2024 r.</a:t>
            </a:r>
          </a:p>
        </p:txBody>
      </p:sp>
      <p:sp>
        <p:nvSpPr>
          <p:cNvPr id="5" name="pole tekstowe 4"/>
          <p:cNvSpPr txBox="1"/>
          <p:nvPr/>
        </p:nvSpPr>
        <p:spPr>
          <a:xfrm>
            <a:off x="3945837" y="6409084"/>
            <a:ext cx="127220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l-PL" sz="2000" dirty="0" smtClean="0">
                <a:solidFill>
                  <a:schemeClr val="accent1"/>
                </a:solidFill>
              </a:rPr>
              <a:t>stat.gov.pl</a:t>
            </a:r>
            <a:endParaRPr lang="pl-PL" sz="2000" dirty="0">
              <a:solidFill>
                <a:schemeClr val="accent1"/>
              </a:solidFill>
            </a:endParaRPr>
          </a:p>
        </p:txBody>
      </p:sp>
      <p:sp>
        <p:nvSpPr>
          <p:cNvPr id="3" name="Trójkąt równoramienny 2"/>
          <p:cNvSpPr/>
          <p:nvPr/>
        </p:nvSpPr>
        <p:spPr bwMode="auto">
          <a:xfrm>
            <a:off x="2020955" y="1055201"/>
            <a:ext cx="5118652" cy="3101009"/>
          </a:xfrm>
          <a:prstGeom prst="triangle">
            <a:avLst>
              <a:gd name="adj" fmla="val 50194"/>
            </a:avLst>
          </a:prstGeom>
          <a:noFill/>
          <a:ln w="57150" cap="flat" cmpd="sng" algn="ctr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l-PL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2" name="Trójkąt równoramienny 11"/>
          <p:cNvSpPr/>
          <p:nvPr/>
        </p:nvSpPr>
        <p:spPr bwMode="auto">
          <a:xfrm flipV="1">
            <a:off x="2020955" y="4263886"/>
            <a:ext cx="5118652" cy="2199856"/>
          </a:xfrm>
          <a:prstGeom prst="triangle">
            <a:avLst/>
          </a:prstGeom>
          <a:noFill/>
          <a:ln w="57150" cap="flat" cmpd="sng" algn="ctr">
            <a:solidFill>
              <a:srgbClr val="00CC00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l-PL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34596593"/>
      </p:ext>
    </p:extLst>
  </p:cSld>
  <p:clrMapOvr>
    <a:masterClrMapping/>
  </p:clrMapOvr>
  <p:transition spd="med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1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upa 3"/>
          <p:cNvGrpSpPr/>
          <p:nvPr/>
        </p:nvGrpSpPr>
        <p:grpSpPr>
          <a:xfrm>
            <a:off x="487026" y="556589"/>
            <a:ext cx="8328985" cy="5476462"/>
            <a:chOff x="626172" y="824208"/>
            <a:chExt cx="8191491" cy="5725679"/>
          </a:xfrm>
        </p:grpSpPr>
        <p:graphicFrame>
          <p:nvGraphicFramePr>
            <p:cNvPr id="16" name="Wykres 15"/>
            <p:cNvGraphicFramePr/>
            <p:nvPr>
              <p:extLst>
                <p:ext uri="{D42A27DB-BD31-4B8C-83A1-F6EECF244321}">
                  <p14:modId xmlns:p14="http://schemas.microsoft.com/office/powerpoint/2010/main" val="1870115155"/>
                </p:ext>
              </p:extLst>
            </p:nvPr>
          </p:nvGraphicFramePr>
          <p:xfrm>
            <a:off x="914400" y="1401417"/>
            <a:ext cx="7507355" cy="514847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3"/>
            </a:graphicData>
          </a:graphic>
        </p:graphicFrame>
        <p:sp>
          <p:nvSpPr>
            <p:cNvPr id="11" name="pole tekstowe 10"/>
            <p:cNvSpPr txBox="1"/>
            <p:nvPr/>
          </p:nvSpPr>
          <p:spPr>
            <a:xfrm>
              <a:off x="626172" y="4766688"/>
              <a:ext cx="1789043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l-PL" dirty="0" smtClean="0">
                  <a:solidFill>
                    <a:schemeClr val="tx2">
                      <a:lumMod val="60000"/>
                      <a:lumOff val="40000"/>
                    </a:schemeClr>
                  </a:solidFill>
                </a:rPr>
                <a:t>Pokolenie </a:t>
              </a:r>
              <a:r>
                <a:rPr lang="pl-PL" b="1" dirty="0" smtClean="0">
                  <a:solidFill>
                    <a:schemeClr val="tx2">
                      <a:lumMod val="60000"/>
                      <a:lumOff val="40000"/>
                    </a:schemeClr>
                  </a:solidFill>
                </a:rPr>
                <a:t>Y</a:t>
              </a:r>
            </a:p>
            <a:p>
              <a:pPr algn="ctr"/>
              <a:r>
                <a:rPr lang="pl-PL" b="1" dirty="0" smtClean="0">
                  <a:solidFill>
                    <a:schemeClr val="tx2">
                      <a:lumMod val="60000"/>
                      <a:lumOff val="40000"/>
                    </a:schemeClr>
                  </a:solidFill>
                </a:rPr>
                <a:t>41,33%</a:t>
              </a:r>
              <a:endParaRPr lang="pl-PL" b="1" dirty="0">
                <a:solidFill>
                  <a:schemeClr val="tx2">
                    <a:lumMod val="60000"/>
                    <a:lumOff val="40000"/>
                  </a:schemeClr>
                </a:solidFill>
              </a:endParaRPr>
            </a:p>
          </p:txBody>
        </p:sp>
        <p:sp>
          <p:nvSpPr>
            <p:cNvPr id="17" name="pole tekstowe 16"/>
            <p:cNvSpPr txBox="1"/>
            <p:nvPr/>
          </p:nvSpPr>
          <p:spPr>
            <a:xfrm>
              <a:off x="7028620" y="3112077"/>
              <a:ext cx="1789043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l-PL" dirty="0" smtClean="0">
                  <a:solidFill>
                    <a:srgbClr val="E45006"/>
                  </a:solidFill>
                </a:rPr>
                <a:t>Pokolenie </a:t>
              </a:r>
              <a:r>
                <a:rPr lang="pl-PL" b="1" dirty="0" smtClean="0">
                  <a:solidFill>
                    <a:srgbClr val="E45006"/>
                  </a:solidFill>
                </a:rPr>
                <a:t>X</a:t>
              </a:r>
            </a:p>
            <a:p>
              <a:pPr algn="ctr"/>
              <a:r>
                <a:rPr lang="pl-PL" b="1" dirty="0" smtClean="0">
                  <a:solidFill>
                    <a:srgbClr val="E45006"/>
                  </a:solidFill>
                </a:rPr>
                <a:t>34,34%</a:t>
              </a:r>
              <a:endParaRPr lang="pl-PL" b="1" dirty="0">
                <a:solidFill>
                  <a:srgbClr val="E45006"/>
                </a:solidFill>
              </a:endParaRPr>
            </a:p>
          </p:txBody>
        </p:sp>
        <p:sp>
          <p:nvSpPr>
            <p:cNvPr id="18" name="pole tekstowe 17"/>
            <p:cNvSpPr txBox="1"/>
            <p:nvPr/>
          </p:nvSpPr>
          <p:spPr>
            <a:xfrm>
              <a:off x="4493032" y="824208"/>
              <a:ext cx="2353555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l-PL" dirty="0" smtClean="0"/>
                <a:t>Baby </a:t>
              </a:r>
              <a:r>
                <a:rPr lang="pl-PL" dirty="0" err="1" smtClean="0"/>
                <a:t>boomers</a:t>
              </a:r>
              <a:endParaRPr lang="pl-PL" dirty="0" smtClean="0"/>
            </a:p>
            <a:p>
              <a:pPr algn="ctr"/>
              <a:r>
                <a:rPr lang="pl-PL" b="1" dirty="0" smtClean="0"/>
                <a:t>8,94%</a:t>
              </a:r>
              <a:endParaRPr lang="pl-PL" b="1" dirty="0"/>
            </a:p>
          </p:txBody>
        </p:sp>
        <p:sp>
          <p:nvSpPr>
            <p:cNvPr id="19" name="pole tekstowe 18"/>
            <p:cNvSpPr txBox="1"/>
            <p:nvPr/>
          </p:nvSpPr>
          <p:spPr>
            <a:xfrm>
              <a:off x="1958003" y="1242393"/>
              <a:ext cx="1789043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l-PL" dirty="0" smtClean="0">
                  <a:solidFill>
                    <a:srgbClr val="008000"/>
                  </a:solidFill>
                </a:rPr>
                <a:t>Pokolenie</a:t>
              </a:r>
              <a:r>
                <a:rPr lang="pl-PL" b="1" dirty="0" smtClean="0">
                  <a:solidFill>
                    <a:srgbClr val="008000"/>
                  </a:solidFill>
                </a:rPr>
                <a:t> Z</a:t>
              </a:r>
            </a:p>
            <a:p>
              <a:pPr algn="ctr"/>
              <a:r>
                <a:rPr lang="pl-PL" b="1" dirty="0" smtClean="0">
                  <a:solidFill>
                    <a:srgbClr val="008000"/>
                  </a:solidFill>
                </a:rPr>
                <a:t>15,39%</a:t>
              </a:r>
              <a:endParaRPr lang="pl-PL" b="1" dirty="0">
                <a:solidFill>
                  <a:srgbClr val="008000"/>
                </a:solidFill>
              </a:endParaRPr>
            </a:p>
          </p:txBody>
        </p:sp>
      </p:grpSp>
      <p:sp>
        <p:nvSpPr>
          <p:cNvPr id="20" name="pole tekstowe 19"/>
          <p:cNvSpPr txBox="1"/>
          <p:nvPr/>
        </p:nvSpPr>
        <p:spPr>
          <a:xfrm>
            <a:off x="2216425" y="5919096"/>
            <a:ext cx="594360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dirty="0" smtClean="0"/>
              <a:t>Pracujący </a:t>
            </a:r>
            <a:r>
              <a:rPr lang="pl-PL" dirty="0"/>
              <a:t>w </a:t>
            </a:r>
            <a:r>
              <a:rPr lang="pl-PL" dirty="0" smtClean="0"/>
              <a:t>Polsce według pokoleń (w %)</a:t>
            </a:r>
          </a:p>
          <a:p>
            <a:pPr algn="ctr"/>
            <a:r>
              <a:rPr lang="pl-PL" sz="1600" dirty="0"/>
              <a:t>n</a:t>
            </a:r>
            <a:r>
              <a:rPr lang="pl-PL" sz="1600" dirty="0" smtClean="0"/>
              <a:t>a podstawie danych GUS</a:t>
            </a:r>
            <a:endParaRPr lang="pl-PL" sz="1600" dirty="0"/>
          </a:p>
        </p:txBody>
      </p:sp>
      <p:sp>
        <p:nvSpPr>
          <p:cNvPr id="2" name="pole tekstowe 1"/>
          <p:cNvSpPr txBox="1"/>
          <p:nvPr/>
        </p:nvSpPr>
        <p:spPr>
          <a:xfrm>
            <a:off x="467147" y="170381"/>
            <a:ext cx="404521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dirty="0" smtClean="0">
                <a:solidFill>
                  <a:srgbClr val="C00000"/>
                </a:solidFill>
              </a:rPr>
              <a:t>Ogółem </a:t>
            </a:r>
            <a:r>
              <a:rPr lang="pl-PL" b="1" dirty="0" smtClean="0">
                <a:solidFill>
                  <a:srgbClr val="C00000"/>
                </a:solidFill>
              </a:rPr>
              <a:t>15,07 mln</a:t>
            </a:r>
            <a:r>
              <a:rPr lang="pl-PL" dirty="0" smtClean="0">
                <a:solidFill>
                  <a:srgbClr val="C00000"/>
                </a:solidFill>
              </a:rPr>
              <a:t> (15-78 lat)</a:t>
            </a:r>
            <a:endParaRPr lang="pl-PL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07836149"/>
      </p:ext>
    </p:extLst>
  </p:cSld>
  <p:clrMapOvr>
    <a:masterClrMapping/>
  </p:clrMapOvr>
  <p:transition spd="med">
    <p:split orient="vert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52003991"/>
              </p:ext>
            </p:extLst>
          </p:nvPr>
        </p:nvGraphicFramePr>
        <p:xfrm>
          <a:off x="228476" y="1029252"/>
          <a:ext cx="8687048" cy="396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43524">
                  <a:extLst>
                    <a:ext uri="{9D8B030D-6E8A-4147-A177-3AD203B41FA5}">
                      <a16:colId xmlns:a16="http://schemas.microsoft.com/office/drawing/2014/main" val="2518289262"/>
                    </a:ext>
                  </a:extLst>
                </a:gridCol>
                <a:gridCol w="4343524">
                  <a:extLst>
                    <a:ext uri="{9D8B030D-6E8A-4147-A177-3AD203B41FA5}">
                      <a16:colId xmlns:a16="http://schemas.microsoft.com/office/drawing/2014/main" val="22326269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l-PL" sz="2000" dirty="0" smtClean="0">
                          <a:solidFill>
                            <a:srgbClr val="C00000"/>
                          </a:solidFill>
                        </a:rPr>
                        <a:t>Kobiety 7,12 mln</a:t>
                      </a:r>
                      <a:endParaRPr lang="pl-PL" sz="2000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000" dirty="0" smtClean="0">
                          <a:solidFill>
                            <a:srgbClr val="C00000"/>
                          </a:solidFill>
                        </a:rPr>
                        <a:t>Mężczyźni 7,95 mln</a:t>
                      </a:r>
                      <a:endParaRPr lang="pl-PL" sz="2000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08693603"/>
                  </a:ext>
                </a:extLst>
              </a:tr>
            </a:tbl>
          </a:graphicData>
        </a:graphic>
      </p:graphicFrame>
      <p:grpSp>
        <p:nvGrpSpPr>
          <p:cNvPr id="4" name="Grupa 3"/>
          <p:cNvGrpSpPr/>
          <p:nvPr/>
        </p:nvGrpSpPr>
        <p:grpSpPr>
          <a:xfrm>
            <a:off x="178904" y="1818861"/>
            <a:ext cx="8766437" cy="3391577"/>
            <a:chOff x="149087" y="1818861"/>
            <a:chExt cx="8766437" cy="3391577"/>
          </a:xfrm>
        </p:grpSpPr>
        <p:graphicFrame>
          <p:nvGraphicFramePr>
            <p:cNvPr id="15" name="Wykres 14"/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2735178990"/>
                </p:ext>
              </p:extLst>
            </p:nvPr>
          </p:nvGraphicFramePr>
          <p:xfrm>
            <a:off x="149087" y="1818861"/>
            <a:ext cx="4572000" cy="3391577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3"/>
            </a:graphicData>
          </a:graphic>
        </p:graphicFrame>
        <p:graphicFrame>
          <p:nvGraphicFramePr>
            <p:cNvPr id="21" name="Wykres 20"/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3882491195"/>
                </p:ext>
              </p:extLst>
            </p:nvPr>
          </p:nvGraphicFramePr>
          <p:xfrm>
            <a:off x="4343524" y="1818861"/>
            <a:ext cx="4572000" cy="3391577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4"/>
            </a:graphicData>
          </a:graphic>
        </p:graphicFrame>
      </p:grpSp>
      <p:sp>
        <p:nvSpPr>
          <p:cNvPr id="22" name="pole tekstowe 21"/>
          <p:cNvSpPr txBox="1"/>
          <p:nvPr/>
        </p:nvSpPr>
        <p:spPr>
          <a:xfrm>
            <a:off x="2067338" y="5942840"/>
            <a:ext cx="594360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dirty="0" smtClean="0"/>
              <a:t>Pracujący </a:t>
            </a:r>
            <a:r>
              <a:rPr lang="pl-PL" dirty="0"/>
              <a:t>w </a:t>
            </a:r>
            <a:r>
              <a:rPr lang="pl-PL" dirty="0" smtClean="0"/>
              <a:t>Polsce według pokoleń (w %)</a:t>
            </a:r>
          </a:p>
          <a:p>
            <a:pPr algn="ctr"/>
            <a:r>
              <a:rPr lang="pl-PL" sz="1600" dirty="0"/>
              <a:t>n</a:t>
            </a:r>
            <a:r>
              <a:rPr lang="pl-PL" sz="1600" dirty="0" smtClean="0"/>
              <a:t>a podstawie danych GUS</a:t>
            </a:r>
            <a:endParaRPr lang="pl-PL" sz="1600" dirty="0"/>
          </a:p>
        </p:txBody>
      </p:sp>
    </p:spTree>
    <p:extLst>
      <p:ext uri="{BB962C8B-B14F-4D97-AF65-F5344CB8AC3E}">
        <p14:creationId xmlns:p14="http://schemas.microsoft.com/office/powerpoint/2010/main" val="2815862427"/>
      </p:ext>
    </p:extLst>
  </p:cSld>
  <p:clrMapOvr>
    <a:masterClrMapping/>
  </p:clrMapOvr>
  <p:transition spd="med">
    <p:split orient="vert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Radar">
  <a:themeElements>
    <a:clrScheme name="Radar 1">
      <a:dk1>
        <a:srgbClr val="000000"/>
      </a:dk1>
      <a:lt1>
        <a:srgbClr val="EAEAEA"/>
      </a:lt1>
      <a:dk2>
        <a:srgbClr val="000066"/>
      </a:dk2>
      <a:lt2>
        <a:srgbClr val="FFFFFF"/>
      </a:lt2>
      <a:accent1>
        <a:srgbClr val="003399"/>
      </a:accent1>
      <a:accent2>
        <a:srgbClr val="99CCFF"/>
      </a:accent2>
      <a:accent3>
        <a:srgbClr val="AAAAB8"/>
      </a:accent3>
      <a:accent4>
        <a:srgbClr val="C8C8C8"/>
      </a:accent4>
      <a:accent5>
        <a:srgbClr val="AAADCA"/>
      </a:accent5>
      <a:accent6>
        <a:srgbClr val="8AB9E7"/>
      </a:accent6>
      <a:hlink>
        <a:srgbClr val="CC9900"/>
      </a:hlink>
      <a:folHlink>
        <a:srgbClr val="996600"/>
      </a:folHlink>
    </a:clrScheme>
    <a:fontScheme name="Radar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l-PL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l-PL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Radar 1">
        <a:dk1>
          <a:srgbClr val="000000"/>
        </a:dk1>
        <a:lt1>
          <a:srgbClr val="EAEAEA"/>
        </a:lt1>
        <a:dk2>
          <a:srgbClr val="000066"/>
        </a:dk2>
        <a:lt2>
          <a:srgbClr val="FFFFFF"/>
        </a:lt2>
        <a:accent1>
          <a:srgbClr val="003399"/>
        </a:accent1>
        <a:accent2>
          <a:srgbClr val="99CCFF"/>
        </a:accent2>
        <a:accent3>
          <a:srgbClr val="AAAAB8"/>
        </a:accent3>
        <a:accent4>
          <a:srgbClr val="C8C8C8"/>
        </a:accent4>
        <a:accent5>
          <a:srgbClr val="AAADCA"/>
        </a:accent5>
        <a:accent6>
          <a:srgbClr val="8AB9E7"/>
        </a:accent6>
        <a:hlink>
          <a:srgbClr val="CC9900"/>
        </a:hlink>
        <a:folHlink>
          <a:srgbClr val="9966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dar 2">
        <a:dk1>
          <a:srgbClr val="666699"/>
        </a:dk1>
        <a:lt1>
          <a:srgbClr val="CCCCFF"/>
        </a:lt1>
        <a:dk2>
          <a:srgbClr val="000040"/>
        </a:dk2>
        <a:lt2>
          <a:srgbClr val="A4A4C2"/>
        </a:lt2>
        <a:accent1>
          <a:srgbClr val="003399"/>
        </a:accent1>
        <a:accent2>
          <a:srgbClr val="0099FF"/>
        </a:accent2>
        <a:accent3>
          <a:srgbClr val="E2E2FF"/>
        </a:accent3>
        <a:accent4>
          <a:srgbClr val="565682"/>
        </a:accent4>
        <a:accent5>
          <a:srgbClr val="AAADCA"/>
        </a:accent5>
        <a:accent6>
          <a:srgbClr val="008AE7"/>
        </a:accent6>
        <a:hlink>
          <a:srgbClr val="B68600"/>
        </a:hlink>
        <a:folHlink>
          <a:srgbClr val="8A5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adar 3">
        <a:dk1>
          <a:srgbClr val="000000"/>
        </a:dk1>
        <a:lt1>
          <a:srgbClr val="EAEAEA"/>
        </a:lt1>
        <a:dk2>
          <a:srgbClr val="000000"/>
        </a:dk2>
        <a:lt2>
          <a:srgbClr val="B2B2B2"/>
        </a:lt2>
        <a:accent1>
          <a:srgbClr val="777777"/>
        </a:accent1>
        <a:accent2>
          <a:srgbClr val="B2B2B2"/>
        </a:accent2>
        <a:accent3>
          <a:srgbClr val="F3F3F3"/>
        </a:accent3>
        <a:accent4>
          <a:srgbClr val="000000"/>
        </a:accent4>
        <a:accent5>
          <a:srgbClr val="BDBDBD"/>
        </a:accent5>
        <a:accent6>
          <a:srgbClr val="A1A1A1"/>
        </a:accent6>
        <a:hlink>
          <a:srgbClr val="808080"/>
        </a:hlink>
        <a:folHlink>
          <a:srgbClr val="5F5F5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adar 4">
        <a:dk1>
          <a:srgbClr val="333333"/>
        </a:dk1>
        <a:lt1>
          <a:srgbClr val="FFFF66"/>
        </a:lt1>
        <a:dk2>
          <a:srgbClr val="000000"/>
        </a:dk2>
        <a:lt2>
          <a:srgbClr val="CC3300"/>
        </a:lt2>
        <a:accent1>
          <a:srgbClr val="5F5F5F"/>
        </a:accent1>
        <a:accent2>
          <a:srgbClr val="3399FF"/>
        </a:accent2>
        <a:accent3>
          <a:srgbClr val="AAAAAA"/>
        </a:accent3>
        <a:accent4>
          <a:srgbClr val="DADA56"/>
        </a:accent4>
        <a:accent5>
          <a:srgbClr val="B6B6B6"/>
        </a:accent5>
        <a:accent6>
          <a:srgbClr val="2D8AE7"/>
        </a:accent6>
        <a:hlink>
          <a:srgbClr val="008000"/>
        </a:hlink>
        <a:folHlink>
          <a:srgbClr val="CCE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dar 5">
        <a:dk1>
          <a:srgbClr val="003300"/>
        </a:dk1>
        <a:lt1>
          <a:srgbClr val="FFFFCC"/>
        </a:lt1>
        <a:dk2>
          <a:srgbClr val="006600"/>
        </a:dk2>
        <a:lt2>
          <a:srgbClr val="FFFF00"/>
        </a:lt2>
        <a:accent1>
          <a:srgbClr val="008000"/>
        </a:accent1>
        <a:accent2>
          <a:srgbClr val="3399FF"/>
        </a:accent2>
        <a:accent3>
          <a:srgbClr val="AAB8AA"/>
        </a:accent3>
        <a:accent4>
          <a:srgbClr val="DADAAE"/>
        </a:accent4>
        <a:accent5>
          <a:srgbClr val="AAC0AA"/>
        </a:accent5>
        <a:accent6>
          <a:srgbClr val="2D8AE7"/>
        </a:accent6>
        <a:hlink>
          <a:srgbClr val="6666FF"/>
        </a:hlink>
        <a:folHlink>
          <a:srgbClr val="CCECFF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tyw pakiet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Designs\Radar.pot</Template>
  <TotalTime>9785</TotalTime>
  <Words>396</Words>
  <Application>Microsoft Office PowerPoint</Application>
  <PresentationFormat>Pokaz na ekranie (4:3)</PresentationFormat>
  <Paragraphs>177</Paragraphs>
  <Slides>12</Slides>
  <Notes>11</Notes>
  <HiddenSlides>0</HiddenSlides>
  <MMClips>0</MMClips>
  <ScaleCrop>false</ScaleCrop>
  <HeadingPairs>
    <vt:vector size="6" baseType="variant">
      <vt:variant>
        <vt:lpstr>Używane czcionki</vt:lpstr>
      </vt:variant>
      <vt:variant>
        <vt:i4>5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12</vt:i4>
      </vt:variant>
    </vt:vector>
  </HeadingPairs>
  <TitlesOfParts>
    <vt:vector size="18" baseType="lpstr">
      <vt:lpstr>Arial</vt:lpstr>
      <vt:lpstr>Calibri</vt:lpstr>
      <vt:lpstr>Symbol</vt:lpstr>
      <vt:lpstr>Times New Roman</vt:lpstr>
      <vt:lpstr>Wingdings</vt:lpstr>
      <vt:lpstr>Radar</vt:lpstr>
      <vt:lpstr>Pokolenia  na współczesnym rynku pracy w Polsce</vt:lpstr>
      <vt:lpstr>Pokolenie</vt:lpstr>
      <vt:lpstr>Pokolenia</vt:lpstr>
      <vt:lpstr>Prezentacja programu PowerPoint</vt:lpstr>
      <vt:lpstr>Czynniki różnicujące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Company>A&amp;A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fdgfdg</dc:title>
  <dc:creator>ADASIE</dc:creator>
  <cp:lastModifiedBy>Adam</cp:lastModifiedBy>
  <cp:revision>350</cp:revision>
  <dcterms:created xsi:type="dcterms:W3CDTF">2003-05-16T20:41:46Z</dcterms:created>
  <dcterms:modified xsi:type="dcterms:W3CDTF">2025-10-17T18:26:04Z</dcterms:modified>
</cp:coreProperties>
</file>